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59" r:id="rId5"/>
    <p:sldId id="305" r:id="rId6"/>
    <p:sldId id="306" r:id="rId7"/>
    <p:sldId id="307" r:id="rId8"/>
    <p:sldId id="308" r:id="rId9"/>
    <p:sldId id="265" r:id="rId10"/>
    <p:sldId id="266" r:id="rId11"/>
    <p:sldId id="267" r:id="rId12"/>
    <p:sldId id="269" r:id="rId13"/>
    <p:sldId id="325" r:id="rId14"/>
    <p:sldId id="326" r:id="rId15"/>
    <p:sldId id="309" r:id="rId16"/>
    <p:sldId id="310" r:id="rId17"/>
    <p:sldId id="311" r:id="rId18"/>
    <p:sldId id="280" r:id="rId19"/>
    <p:sldId id="283" r:id="rId20"/>
    <p:sldId id="312" r:id="rId21"/>
    <p:sldId id="313" r:id="rId22"/>
    <p:sldId id="314" r:id="rId23"/>
    <p:sldId id="315" r:id="rId24"/>
    <p:sldId id="290" r:id="rId25"/>
    <p:sldId id="293" r:id="rId26"/>
    <p:sldId id="294" r:id="rId27"/>
    <p:sldId id="295" r:id="rId28"/>
    <p:sldId id="304" r:id="rId29"/>
    <p:sldId id="297" r:id="rId30"/>
    <p:sldId id="301" r:id="rId31"/>
    <p:sldId id="302" r:id="rId32"/>
    <p:sldId id="316" r:id="rId33"/>
    <p:sldId id="328" r:id="rId34"/>
    <p:sldId id="322" r:id="rId35"/>
    <p:sldId id="323" r:id="rId36"/>
    <p:sldId id="324" r:id="rId37"/>
    <p:sldId id="327" r:id="rId38"/>
    <p:sldId id="330" r:id="rId39"/>
    <p:sldId id="329" r:id="rId40"/>
    <p:sldId id="319" r:id="rId41"/>
    <p:sldId id="320" r:id="rId42"/>
    <p:sldId id="321"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DAFF46-0FC3-4AAD-BA3C-C3F4623CC20A}" type="datetimeFigureOut">
              <a:rPr lang="en-US" smtClean="0"/>
              <a:pPr/>
              <a:t>2/11/2020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446825-BA45-4E1C-86C6-EC61F4A90483}" type="slidenum">
              <a:rPr lang="en-US" smtClean="0"/>
              <a:pPr/>
              <a:t>‹#›</a:t>
            </a:fld>
            <a:endParaRPr lang="en-US"/>
          </a:p>
        </p:txBody>
      </p:sp>
    </p:spTree>
    <p:extLst>
      <p:ext uri="{BB962C8B-B14F-4D97-AF65-F5344CB8AC3E}">
        <p14:creationId xmlns:p14="http://schemas.microsoft.com/office/powerpoint/2010/main" val="1009343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a:t>
            </a:fld>
            <a:endParaRPr lang="en-US"/>
          </a:p>
        </p:txBody>
      </p:sp>
    </p:spTree>
    <p:extLst>
      <p:ext uri="{BB962C8B-B14F-4D97-AF65-F5344CB8AC3E}">
        <p14:creationId xmlns:p14="http://schemas.microsoft.com/office/powerpoint/2010/main" val="1320020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a:t>
            </a:fld>
            <a:endParaRPr lang="en-US"/>
          </a:p>
        </p:txBody>
      </p:sp>
    </p:spTree>
    <p:extLst>
      <p:ext uri="{BB962C8B-B14F-4D97-AF65-F5344CB8AC3E}">
        <p14:creationId xmlns:p14="http://schemas.microsoft.com/office/powerpoint/2010/main" val="1401159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3</a:t>
            </a:fld>
            <a:endParaRPr lang="en-US"/>
          </a:p>
        </p:txBody>
      </p:sp>
    </p:spTree>
    <p:extLst>
      <p:ext uri="{BB962C8B-B14F-4D97-AF65-F5344CB8AC3E}">
        <p14:creationId xmlns:p14="http://schemas.microsoft.com/office/powerpoint/2010/main" val="3330072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4</a:t>
            </a:fld>
            <a:endParaRPr lang="en-US"/>
          </a:p>
        </p:txBody>
      </p:sp>
    </p:spTree>
    <p:extLst>
      <p:ext uri="{BB962C8B-B14F-4D97-AF65-F5344CB8AC3E}">
        <p14:creationId xmlns:p14="http://schemas.microsoft.com/office/powerpoint/2010/main" val="1516902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9</a:t>
            </a:fld>
            <a:endParaRPr lang="en-US"/>
          </a:p>
        </p:txBody>
      </p:sp>
    </p:spTree>
    <p:extLst>
      <p:ext uri="{BB962C8B-B14F-4D97-AF65-F5344CB8AC3E}">
        <p14:creationId xmlns:p14="http://schemas.microsoft.com/office/powerpoint/2010/main" val="151285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10</a:t>
            </a:fld>
            <a:endParaRPr lang="en-US"/>
          </a:p>
        </p:txBody>
      </p:sp>
    </p:spTree>
    <p:extLst>
      <p:ext uri="{BB962C8B-B14F-4D97-AF65-F5344CB8AC3E}">
        <p14:creationId xmlns:p14="http://schemas.microsoft.com/office/powerpoint/2010/main" val="3140339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11</a:t>
            </a:fld>
            <a:endParaRPr lang="en-US"/>
          </a:p>
        </p:txBody>
      </p:sp>
    </p:spTree>
    <p:extLst>
      <p:ext uri="{BB962C8B-B14F-4D97-AF65-F5344CB8AC3E}">
        <p14:creationId xmlns:p14="http://schemas.microsoft.com/office/powerpoint/2010/main" val="1830984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12</a:t>
            </a:fld>
            <a:endParaRPr lang="en-US"/>
          </a:p>
        </p:txBody>
      </p:sp>
    </p:spTree>
    <p:extLst>
      <p:ext uri="{BB962C8B-B14F-4D97-AF65-F5344CB8AC3E}">
        <p14:creationId xmlns:p14="http://schemas.microsoft.com/office/powerpoint/2010/main" val="2621094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13</a:t>
            </a:fld>
            <a:endParaRPr lang="en-US"/>
          </a:p>
        </p:txBody>
      </p:sp>
    </p:spTree>
    <p:extLst>
      <p:ext uri="{BB962C8B-B14F-4D97-AF65-F5344CB8AC3E}">
        <p14:creationId xmlns:p14="http://schemas.microsoft.com/office/powerpoint/2010/main" val="3574668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18</a:t>
            </a:fld>
            <a:endParaRPr lang="en-US"/>
          </a:p>
        </p:txBody>
      </p:sp>
    </p:spTree>
    <p:extLst>
      <p:ext uri="{BB962C8B-B14F-4D97-AF65-F5344CB8AC3E}">
        <p14:creationId xmlns:p14="http://schemas.microsoft.com/office/powerpoint/2010/main" val="3660268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19</a:t>
            </a:fld>
            <a:endParaRPr lang="en-US"/>
          </a:p>
        </p:txBody>
      </p:sp>
    </p:spTree>
    <p:extLst>
      <p:ext uri="{BB962C8B-B14F-4D97-AF65-F5344CB8AC3E}">
        <p14:creationId xmlns:p14="http://schemas.microsoft.com/office/powerpoint/2010/main" val="2925061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20</a:t>
            </a:fld>
            <a:endParaRPr lang="en-US"/>
          </a:p>
        </p:txBody>
      </p:sp>
    </p:spTree>
    <p:extLst>
      <p:ext uri="{BB962C8B-B14F-4D97-AF65-F5344CB8AC3E}">
        <p14:creationId xmlns:p14="http://schemas.microsoft.com/office/powerpoint/2010/main" val="3789359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21</a:t>
            </a:fld>
            <a:endParaRPr lang="en-US"/>
          </a:p>
        </p:txBody>
      </p:sp>
    </p:spTree>
    <p:extLst>
      <p:ext uri="{BB962C8B-B14F-4D97-AF65-F5344CB8AC3E}">
        <p14:creationId xmlns:p14="http://schemas.microsoft.com/office/powerpoint/2010/main" val="2254104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22</a:t>
            </a:fld>
            <a:endParaRPr lang="en-US"/>
          </a:p>
        </p:txBody>
      </p:sp>
    </p:spTree>
    <p:extLst>
      <p:ext uri="{BB962C8B-B14F-4D97-AF65-F5344CB8AC3E}">
        <p14:creationId xmlns:p14="http://schemas.microsoft.com/office/powerpoint/2010/main" val="2571438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23</a:t>
            </a:fld>
            <a:endParaRPr lang="en-US"/>
          </a:p>
        </p:txBody>
      </p:sp>
    </p:spTree>
    <p:extLst>
      <p:ext uri="{BB962C8B-B14F-4D97-AF65-F5344CB8AC3E}">
        <p14:creationId xmlns:p14="http://schemas.microsoft.com/office/powerpoint/2010/main" val="6963278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24</a:t>
            </a:fld>
            <a:endParaRPr lang="en-US"/>
          </a:p>
        </p:txBody>
      </p:sp>
    </p:spTree>
    <p:extLst>
      <p:ext uri="{BB962C8B-B14F-4D97-AF65-F5344CB8AC3E}">
        <p14:creationId xmlns:p14="http://schemas.microsoft.com/office/powerpoint/2010/main" val="23902484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25</a:t>
            </a:fld>
            <a:endParaRPr lang="en-US"/>
          </a:p>
        </p:txBody>
      </p:sp>
    </p:spTree>
    <p:extLst>
      <p:ext uri="{BB962C8B-B14F-4D97-AF65-F5344CB8AC3E}">
        <p14:creationId xmlns:p14="http://schemas.microsoft.com/office/powerpoint/2010/main" val="1411123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26</a:t>
            </a:fld>
            <a:endParaRPr lang="en-US"/>
          </a:p>
        </p:txBody>
      </p:sp>
    </p:spTree>
    <p:extLst>
      <p:ext uri="{BB962C8B-B14F-4D97-AF65-F5344CB8AC3E}">
        <p14:creationId xmlns:p14="http://schemas.microsoft.com/office/powerpoint/2010/main" val="1546376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27</a:t>
            </a:fld>
            <a:endParaRPr lang="en-US"/>
          </a:p>
        </p:txBody>
      </p:sp>
    </p:spTree>
    <p:extLst>
      <p:ext uri="{BB962C8B-B14F-4D97-AF65-F5344CB8AC3E}">
        <p14:creationId xmlns:p14="http://schemas.microsoft.com/office/powerpoint/2010/main" val="3764809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29</a:t>
            </a:fld>
            <a:endParaRPr lang="en-US"/>
          </a:p>
        </p:txBody>
      </p:sp>
    </p:spTree>
    <p:extLst>
      <p:ext uri="{BB962C8B-B14F-4D97-AF65-F5344CB8AC3E}">
        <p14:creationId xmlns:p14="http://schemas.microsoft.com/office/powerpoint/2010/main" val="20675889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30</a:t>
            </a:fld>
            <a:endParaRPr lang="en-US"/>
          </a:p>
        </p:txBody>
      </p:sp>
    </p:spTree>
    <p:extLst>
      <p:ext uri="{BB962C8B-B14F-4D97-AF65-F5344CB8AC3E}">
        <p14:creationId xmlns:p14="http://schemas.microsoft.com/office/powerpoint/2010/main" val="2349677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31</a:t>
            </a:fld>
            <a:endParaRPr lang="en-US"/>
          </a:p>
        </p:txBody>
      </p:sp>
    </p:spTree>
    <p:extLst>
      <p:ext uri="{BB962C8B-B14F-4D97-AF65-F5344CB8AC3E}">
        <p14:creationId xmlns:p14="http://schemas.microsoft.com/office/powerpoint/2010/main" val="1766857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32</a:t>
            </a:fld>
            <a:endParaRPr lang="en-US"/>
          </a:p>
        </p:txBody>
      </p:sp>
    </p:spTree>
    <p:extLst>
      <p:ext uri="{BB962C8B-B14F-4D97-AF65-F5344CB8AC3E}">
        <p14:creationId xmlns:p14="http://schemas.microsoft.com/office/powerpoint/2010/main" val="537025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40</a:t>
            </a:fld>
            <a:endParaRPr lang="en-US"/>
          </a:p>
        </p:txBody>
      </p:sp>
    </p:spTree>
    <p:extLst>
      <p:ext uri="{BB962C8B-B14F-4D97-AF65-F5344CB8AC3E}">
        <p14:creationId xmlns:p14="http://schemas.microsoft.com/office/powerpoint/2010/main" val="16491899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41</a:t>
            </a:fld>
            <a:endParaRPr lang="en-US"/>
          </a:p>
        </p:txBody>
      </p:sp>
    </p:spTree>
    <p:extLst>
      <p:ext uri="{BB962C8B-B14F-4D97-AF65-F5344CB8AC3E}">
        <p14:creationId xmlns:p14="http://schemas.microsoft.com/office/powerpoint/2010/main" val="117579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E446825-BA45-4E1C-86C6-EC61F4A90483}" type="slidenum">
              <a:rPr lang="en-US" smtClean="0"/>
              <a:pPr/>
              <a:t>42</a:t>
            </a:fld>
            <a:endParaRPr lang="en-US"/>
          </a:p>
        </p:txBody>
      </p:sp>
    </p:spTree>
    <p:extLst>
      <p:ext uri="{BB962C8B-B14F-4D97-AF65-F5344CB8AC3E}">
        <p14:creationId xmlns:p14="http://schemas.microsoft.com/office/powerpoint/2010/main" val="1199928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2D210F-AE87-40AE-8BA5-A5D517BE190A}"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2264885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2D210F-AE87-40AE-8BA5-A5D517BE190A}"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3074068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2D210F-AE87-40AE-8BA5-A5D517BE190A}"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3884986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42D210F-AE87-40AE-8BA5-A5D517BE190A}"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167340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2D210F-AE87-40AE-8BA5-A5D517BE190A}" type="datetimeFigureOut">
              <a:rPr lang="en-US" smtClean="0"/>
              <a:pPr/>
              <a:t>2/11/2020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1453516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2D210F-AE87-40AE-8BA5-A5D517BE190A}" type="datetimeFigureOut">
              <a:rPr lang="en-US" smtClean="0"/>
              <a:pPr/>
              <a:t>2/11/2020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1026198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2D210F-AE87-40AE-8BA5-A5D517BE190A}" type="datetimeFigureOut">
              <a:rPr lang="en-US" smtClean="0"/>
              <a:pPr/>
              <a:t>2/11/2020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2022226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2D210F-AE87-40AE-8BA5-A5D517BE190A}"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736908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2D210F-AE87-40AE-8BA5-A5D517BE190A}"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2330755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2D210F-AE87-40AE-8BA5-A5D517BE190A}"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1542579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2D210F-AE87-40AE-8BA5-A5D517BE190A}"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91FA83-7B3C-4010-AB1A-216DBAEE46F7}" type="slidenum">
              <a:rPr lang="en-US" smtClean="0"/>
              <a:pPr/>
              <a:t>‹#›</a:t>
            </a:fld>
            <a:endParaRPr lang="en-US"/>
          </a:p>
        </p:txBody>
      </p:sp>
    </p:spTree>
    <p:extLst>
      <p:ext uri="{BB962C8B-B14F-4D97-AF65-F5344CB8AC3E}">
        <p14:creationId xmlns:p14="http://schemas.microsoft.com/office/powerpoint/2010/main" val="1615372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2D210F-AE87-40AE-8BA5-A5D517BE190A}" type="datetimeFigureOut">
              <a:rPr lang="en-US" smtClean="0"/>
              <a:pPr/>
              <a:t>2/11/2020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91FA83-7B3C-4010-AB1A-216DBAEE46F7}" type="slidenum">
              <a:rPr lang="en-US" smtClean="0"/>
              <a:pPr/>
              <a:t>‹#›</a:t>
            </a:fld>
            <a:endParaRPr lang="en-US"/>
          </a:p>
        </p:txBody>
      </p:sp>
    </p:spTree>
    <p:extLst>
      <p:ext uri="{BB962C8B-B14F-4D97-AF65-F5344CB8AC3E}">
        <p14:creationId xmlns:p14="http://schemas.microsoft.com/office/powerpoint/2010/main" val="811330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9.w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wmf"/><Relationship Id="rId5" Type="http://schemas.openxmlformats.org/officeDocument/2006/relationships/image" Target="../media/image17.wmf"/><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Electricity and Electrical Circuits</a:t>
            </a:r>
            <a:r>
              <a:rPr lang="en-US" dirty="0" smtClean="0"/>
              <a:t/>
            </a:r>
            <a:br>
              <a:rPr lang="en-US" dirty="0" smtClean="0"/>
            </a:br>
            <a:endParaRPr lang="en-US" b="1" dirty="0">
              <a:solidFill>
                <a:srgbClr val="FF0000"/>
              </a:solidFill>
            </a:endParaRPr>
          </a:p>
        </p:txBody>
      </p:sp>
      <p:sp>
        <p:nvSpPr>
          <p:cNvPr id="3" name="Subtitle 2"/>
          <p:cNvSpPr>
            <a:spLocks noGrp="1"/>
          </p:cNvSpPr>
          <p:nvPr>
            <p:ph type="subTitle" idx="1"/>
          </p:nvPr>
        </p:nvSpPr>
        <p:spPr/>
        <p:txBody>
          <a:bodyPr/>
          <a:lstStyle/>
          <a:p>
            <a:r>
              <a:rPr lang="en-US" b="1" dirty="0" smtClean="0">
                <a:solidFill>
                  <a:srgbClr val="FF0000"/>
                </a:solidFill>
              </a:rPr>
              <a:t>Introduction</a:t>
            </a:r>
            <a:endParaRPr lang="en-US" dirty="0">
              <a:solidFill>
                <a:schemeClr val="tx1">
                  <a:lumMod val="95000"/>
                  <a:lumOff val="5000"/>
                </a:schemeClr>
              </a:solidFill>
            </a:endParaRPr>
          </a:p>
        </p:txBody>
      </p:sp>
      <p:pic>
        <p:nvPicPr>
          <p:cNvPr id="4" name="Picture 2" descr="http://muslimmedianetwork.com/mmn/windows-live-pictures/StaticElectricity_AB03/tufailonly.jpg"/>
          <p:cNvPicPr>
            <a:picLocks noChangeAspect="1" noChangeArrowheads="1"/>
          </p:cNvPicPr>
          <p:nvPr/>
        </p:nvPicPr>
        <p:blipFill>
          <a:blip r:embed="rId3" cstate="print"/>
          <a:srcRect/>
          <a:stretch>
            <a:fillRect/>
          </a:stretch>
        </p:blipFill>
        <p:spPr bwMode="auto">
          <a:xfrm>
            <a:off x="0" y="3854992"/>
            <a:ext cx="3363646" cy="3003008"/>
          </a:xfrm>
          <a:prstGeom prst="rect">
            <a:avLst/>
          </a:prstGeom>
          <a:noFill/>
        </p:spPr>
      </p:pic>
    </p:spTree>
    <p:extLst>
      <p:ext uri="{BB962C8B-B14F-4D97-AF65-F5344CB8AC3E}">
        <p14:creationId xmlns:p14="http://schemas.microsoft.com/office/powerpoint/2010/main" val="42901620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a:t>As we have seen in our study of chemistry, matter is composed of atoms, which are composed of protons, neutrons, and electrons.</a:t>
            </a:r>
          </a:p>
          <a:p>
            <a:pPr marL="0" indent="0">
              <a:buNone/>
            </a:pPr>
            <a:endParaRPr lang="en-US" dirty="0"/>
          </a:p>
          <a:p>
            <a:endParaRPr lang="en-US" dirty="0"/>
          </a:p>
        </p:txBody>
      </p:sp>
      <p:pic>
        <p:nvPicPr>
          <p:cNvPr id="49154" name="Picture 2" descr="http://www.ducksters.com/science/atom.gif"/>
          <p:cNvPicPr>
            <a:picLocks noChangeAspect="1" noChangeArrowheads="1"/>
          </p:cNvPicPr>
          <p:nvPr/>
        </p:nvPicPr>
        <p:blipFill>
          <a:blip r:embed="rId3" cstate="print"/>
          <a:srcRect/>
          <a:stretch>
            <a:fillRect/>
          </a:stretch>
        </p:blipFill>
        <p:spPr bwMode="auto">
          <a:xfrm>
            <a:off x="3124200" y="1905000"/>
            <a:ext cx="4876800" cy="4876800"/>
          </a:xfrm>
          <a:prstGeom prst="rect">
            <a:avLst/>
          </a:prstGeom>
          <a:noFill/>
        </p:spPr>
      </p:pic>
    </p:spTree>
    <p:extLst>
      <p:ext uri="{BB962C8B-B14F-4D97-AF65-F5344CB8AC3E}">
        <p14:creationId xmlns:p14="http://schemas.microsoft.com/office/powerpoint/2010/main" val="33508581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r>
              <a:rPr lang="en-US" dirty="0" smtClean="0"/>
              <a:t>The protons are positively charged and are found “locked” in the nucleus with the neutrons.</a:t>
            </a:r>
          </a:p>
          <a:p>
            <a:r>
              <a:rPr lang="en-US" dirty="0" smtClean="0"/>
              <a:t>The electrons are negatively charged and are moving around in the electron clouds,           and are not “locked”                                              into position.</a:t>
            </a:r>
          </a:p>
          <a:p>
            <a:pPr marL="0" indent="0">
              <a:buNone/>
            </a:pPr>
            <a:r>
              <a:rPr lang="en-US" dirty="0" smtClean="0"/>
              <a:t> </a:t>
            </a:r>
          </a:p>
        </p:txBody>
      </p:sp>
      <p:pic>
        <p:nvPicPr>
          <p:cNvPr id="48130" name="Picture 2" descr="http://www.odec.ca/projects/2009/geng9p2/pics/atomdiagram.gif"/>
          <p:cNvPicPr>
            <a:picLocks noChangeAspect="1" noChangeArrowheads="1"/>
          </p:cNvPicPr>
          <p:nvPr/>
        </p:nvPicPr>
        <p:blipFill>
          <a:blip r:embed="rId3" cstate="print"/>
          <a:srcRect/>
          <a:stretch>
            <a:fillRect/>
          </a:stretch>
        </p:blipFill>
        <p:spPr bwMode="auto">
          <a:xfrm>
            <a:off x="4800600" y="2895599"/>
            <a:ext cx="4343400" cy="3765323"/>
          </a:xfrm>
          <a:prstGeom prst="rect">
            <a:avLst/>
          </a:prstGeom>
          <a:noFill/>
        </p:spPr>
      </p:pic>
    </p:spTree>
    <p:extLst>
      <p:ext uri="{BB962C8B-B14F-4D97-AF65-F5344CB8AC3E}">
        <p14:creationId xmlns:p14="http://schemas.microsoft.com/office/powerpoint/2010/main" val="33226218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72200"/>
          </a:xfrm>
        </p:spPr>
        <p:txBody>
          <a:bodyPr>
            <a:normAutofit lnSpcReduction="10000"/>
          </a:bodyPr>
          <a:lstStyle/>
          <a:p>
            <a:r>
              <a:rPr lang="en-US" dirty="0" smtClean="0"/>
              <a:t>In fact, electrons can and do move between atoms, and can be transferred to other materials and move around quite freely at times.</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r>
              <a:rPr lang="en-US" dirty="0" smtClean="0"/>
              <a:t>This “free movement” of electrons is what we call </a:t>
            </a:r>
            <a:r>
              <a:rPr lang="en-US" b="1" dirty="0" smtClean="0">
                <a:solidFill>
                  <a:srgbClr val="FF0000"/>
                </a:solidFill>
              </a:rPr>
              <a:t>electricity. </a:t>
            </a:r>
            <a:r>
              <a:rPr lang="en-US" dirty="0" smtClean="0"/>
              <a:t>Thereby, generating ELECTRIC CURRENT.</a:t>
            </a:r>
            <a:endParaRPr lang="en-US" b="1" dirty="0" smtClean="0">
              <a:solidFill>
                <a:srgbClr val="FF0000"/>
              </a:solidFill>
            </a:endParaRPr>
          </a:p>
        </p:txBody>
      </p:sp>
      <p:pic>
        <p:nvPicPr>
          <p:cNvPr id="47106" name="Picture 2" descr="http://www.school-for-champions.com/science/images/electricity_flows_in_wire.gif"/>
          <p:cNvPicPr>
            <a:picLocks noChangeAspect="1" noChangeArrowheads="1"/>
          </p:cNvPicPr>
          <p:nvPr/>
        </p:nvPicPr>
        <p:blipFill>
          <a:blip r:embed="rId3" cstate="print"/>
          <a:srcRect/>
          <a:stretch>
            <a:fillRect/>
          </a:stretch>
        </p:blipFill>
        <p:spPr bwMode="auto">
          <a:xfrm>
            <a:off x="1752600" y="2148212"/>
            <a:ext cx="5867400" cy="2652388"/>
          </a:xfrm>
          <a:prstGeom prst="rect">
            <a:avLst/>
          </a:prstGeom>
          <a:noFill/>
        </p:spPr>
      </p:pic>
    </p:spTree>
    <p:extLst>
      <p:ext uri="{BB962C8B-B14F-4D97-AF65-F5344CB8AC3E}">
        <p14:creationId xmlns:p14="http://schemas.microsoft.com/office/powerpoint/2010/main" val="12919957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Electricity is a form of energy that can be easily changed to other forms.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 y="1600200"/>
            <a:ext cx="7848600" cy="50292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WHERE DOES THIS ELECTRICITY COME FROM?</a:t>
            </a:r>
            <a:endParaRPr lang="en-US" dirty="0"/>
          </a:p>
        </p:txBody>
      </p:sp>
      <p:sp>
        <p:nvSpPr>
          <p:cNvPr id="3" name="Content Placeholder 2"/>
          <p:cNvSpPr>
            <a:spLocks noGrp="1"/>
          </p:cNvSpPr>
          <p:nvPr>
            <p:ph idx="1"/>
          </p:nvPr>
        </p:nvSpPr>
        <p:spPr/>
        <p:txBody>
          <a:bodyPr/>
          <a:lstStyle/>
          <a:p>
            <a:pPr>
              <a:buNone/>
            </a:pPr>
            <a:r>
              <a:rPr lang="en-US" dirty="0" smtClean="0"/>
              <a:t> Mainly 2 sources:-</a:t>
            </a:r>
          </a:p>
          <a:p>
            <a:r>
              <a:rPr lang="en-US" dirty="0" smtClean="0"/>
              <a:t>POWER STATIONS</a:t>
            </a:r>
          </a:p>
          <a:p>
            <a:r>
              <a:rPr lang="en-US" dirty="0" smtClean="0"/>
              <a:t>ELECTRIC CELLS( BATTERIES)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 STATION</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 y="1417638"/>
            <a:ext cx="8839200" cy="5135561"/>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DOES AN ELECTRICAL APPLIANCE WORK?</a:t>
            </a:r>
            <a:endParaRPr lang="en-US" dirty="0"/>
          </a:p>
        </p:txBody>
      </p:sp>
      <p:sp>
        <p:nvSpPr>
          <p:cNvPr id="3" name="Content Placeholder 2"/>
          <p:cNvSpPr>
            <a:spLocks noGrp="1"/>
          </p:cNvSpPr>
          <p:nvPr>
            <p:ph idx="1"/>
          </p:nvPr>
        </p:nvSpPr>
        <p:spPr/>
        <p:txBody>
          <a:bodyPr/>
          <a:lstStyle/>
          <a:p>
            <a:r>
              <a:rPr lang="en-US" dirty="0" smtClean="0"/>
              <a:t>To make sure an electrical appliance works, electricity must flow through it.</a:t>
            </a:r>
          </a:p>
          <a:p>
            <a:r>
              <a:rPr lang="en-US" dirty="0" smtClean="0"/>
              <a:t>The flow of electricity is called an electric current.</a:t>
            </a:r>
          </a:p>
          <a:p>
            <a:r>
              <a:rPr lang="en-US" dirty="0" smtClean="0"/>
              <a:t>The path along which the electric current moves is called the electric current.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r>
              <a:rPr lang="en-US" dirty="0" smtClean="0"/>
              <a:t>Different materials allow the flow of energy, in our case electrons, to varying degrees.</a:t>
            </a:r>
          </a:p>
          <a:p>
            <a:pPr marL="0" indent="0">
              <a:buNone/>
            </a:pPr>
            <a:r>
              <a:rPr lang="en-US" dirty="0" smtClean="0"/>
              <a:t> </a:t>
            </a:r>
          </a:p>
        </p:txBody>
      </p:sp>
      <p:pic>
        <p:nvPicPr>
          <p:cNvPr id="40962" name="Picture 2" descr="http://english.eagetutor.com/images/stories/phy_a1_3.gif"/>
          <p:cNvPicPr>
            <a:picLocks noChangeAspect="1" noChangeArrowheads="1"/>
          </p:cNvPicPr>
          <p:nvPr/>
        </p:nvPicPr>
        <p:blipFill>
          <a:blip r:embed="rId3" cstate="print"/>
          <a:srcRect/>
          <a:stretch>
            <a:fillRect/>
          </a:stretch>
        </p:blipFill>
        <p:spPr bwMode="auto">
          <a:xfrm>
            <a:off x="685800" y="1447800"/>
            <a:ext cx="8001000" cy="5232540"/>
          </a:xfrm>
          <a:prstGeom prst="rect">
            <a:avLst/>
          </a:prstGeom>
          <a:noFill/>
        </p:spPr>
      </p:pic>
    </p:spTree>
    <p:extLst>
      <p:ext uri="{BB962C8B-B14F-4D97-AF65-F5344CB8AC3E}">
        <p14:creationId xmlns:p14="http://schemas.microsoft.com/office/powerpoint/2010/main" val="18062061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28600"/>
            <a:ext cx="2819400" cy="5821363"/>
          </a:xfrm>
        </p:spPr>
        <p:txBody>
          <a:bodyPr>
            <a:normAutofit fontScale="92500"/>
          </a:bodyPr>
          <a:lstStyle/>
          <a:p>
            <a:r>
              <a:rPr lang="en-US" dirty="0" smtClean="0"/>
              <a:t>Materials that allow the easy flow of electrons are called conductors.</a:t>
            </a:r>
          </a:p>
          <a:p>
            <a:r>
              <a:rPr lang="en-US" dirty="0" smtClean="0"/>
              <a:t>Materials that do not allow the easy flow of electrons are called insulators.</a:t>
            </a:r>
          </a:p>
          <a:p>
            <a:endParaRPr lang="en-US" dirty="0" smtClean="0"/>
          </a:p>
          <a:p>
            <a:endParaRPr lang="en-US" dirty="0"/>
          </a:p>
        </p:txBody>
      </p:sp>
      <p:pic>
        <p:nvPicPr>
          <p:cNvPr id="39940" name="Picture 4" descr="http://mcdn1.teacherspayteachers.com/thumbitem/Conductor-or-Insulator-Electricity-Sort-Cut-Paste-definitions-and-examples/original-1179920-1.jpg"/>
          <p:cNvPicPr>
            <a:picLocks noChangeAspect="1" noChangeArrowheads="1"/>
          </p:cNvPicPr>
          <p:nvPr/>
        </p:nvPicPr>
        <p:blipFill>
          <a:blip r:embed="rId3" cstate="print"/>
          <a:srcRect/>
          <a:stretch>
            <a:fillRect/>
          </a:stretch>
        </p:blipFill>
        <p:spPr bwMode="auto">
          <a:xfrm>
            <a:off x="3352800" y="-533399"/>
            <a:ext cx="5701937" cy="7391400"/>
          </a:xfrm>
          <a:prstGeom prst="rect">
            <a:avLst/>
          </a:prstGeom>
          <a:noFill/>
        </p:spPr>
      </p:pic>
    </p:spTree>
    <p:extLst>
      <p:ext uri="{BB962C8B-B14F-4D97-AF65-F5344CB8AC3E}">
        <p14:creationId xmlns:p14="http://schemas.microsoft.com/office/powerpoint/2010/main" val="4658885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0600" y="381000"/>
            <a:ext cx="3886200" cy="6477000"/>
          </a:xfrm>
        </p:spPr>
        <p:txBody>
          <a:bodyPr>
            <a:normAutofit fontScale="92500" lnSpcReduction="10000"/>
          </a:bodyPr>
          <a:lstStyle/>
          <a:p>
            <a:r>
              <a:rPr lang="en-US" dirty="0" smtClean="0"/>
              <a:t>The rate of movement of electrons can be measured over a certain amount of time.</a:t>
            </a:r>
          </a:p>
          <a:p>
            <a:endParaRPr lang="en-US" dirty="0" smtClean="0"/>
          </a:p>
          <a:p>
            <a:r>
              <a:rPr lang="en-US" dirty="0" smtClean="0"/>
              <a:t>The current is defined as the rate of charge movement or the movement of electrons through an area over a given amount of time.</a:t>
            </a:r>
          </a:p>
          <a:p>
            <a:endParaRPr lang="en-US" dirty="0"/>
          </a:p>
        </p:txBody>
      </p:sp>
      <p:pic>
        <p:nvPicPr>
          <p:cNvPr id="38916" name="Picture 4" descr="http://cdn4.explainthatstuff.com/electronflow.png"/>
          <p:cNvPicPr>
            <a:picLocks noChangeAspect="1" noChangeArrowheads="1"/>
          </p:cNvPicPr>
          <p:nvPr/>
        </p:nvPicPr>
        <p:blipFill>
          <a:blip r:embed="rId3" cstate="print"/>
          <a:srcRect/>
          <a:stretch>
            <a:fillRect/>
          </a:stretch>
        </p:blipFill>
        <p:spPr bwMode="auto">
          <a:xfrm>
            <a:off x="0" y="762000"/>
            <a:ext cx="4800600" cy="4800600"/>
          </a:xfrm>
          <a:prstGeom prst="rect">
            <a:avLst/>
          </a:prstGeom>
          <a:noFill/>
        </p:spPr>
      </p:pic>
    </p:spTree>
    <p:extLst>
      <p:ext uri="{BB962C8B-B14F-4D97-AF65-F5344CB8AC3E}">
        <p14:creationId xmlns:p14="http://schemas.microsoft.com/office/powerpoint/2010/main" val="25575622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lstStyle/>
          <a:p>
            <a:r>
              <a:rPr lang="en-US" dirty="0" smtClean="0"/>
              <a:t>The faster the movement of electrons the higher the current.</a:t>
            </a:r>
          </a:p>
          <a:p>
            <a:endParaRPr lang="en-US" dirty="0"/>
          </a:p>
        </p:txBody>
      </p:sp>
      <p:pic>
        <p:nvPicPr>
          <p:cNvPr id="4" name="Picture 2" descr="http://www.physics.uci.edu/%7Eoutreach/demos/electricity/images/foamp-d002.gif"/>
          <p:cNvPicPr>
            <a:picLocks noChangeAspect="1" noChangeArrowheads="1" noCrop="1"/>
          </p:cNvPicPr>
          <p:nvPr/>
        </p:nvPicPr>
        <p:blipFill>
          <a:blip r:embed="rId3" cstate="print"/>
          <a:srcRect/>
          <a:stretch>
            <a:fillRect/>
          </a:stretch>
        </p:blipFill>
        <p:spPr bwMode="auto">
          <a:xfrm>
            <a:off x="152400" y="1981200"/>
            <a:ext cx="8701649" cy="3733800"/>
          </a:xfrm>
          <a:prstGeom prst="rect">
            <a:avLst/>
          </a:prstGeom>
          <a:noFill/>
        </p:spPr>
      </p:pic>
    </p:spTree>
    <p:extLst>
      <p:ext uri="{BB962C8B-B14F-4D97-AF65-F5344CB8AC3E}">
        <p14:creationId xmlns:p14="http://schemas.microsoft.com/office/powerpoint/2010/main" val="170340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smtClean="0"/>
              <a:t>A major concept of electricity is </a:t>
            </a:r>
            <a:r>
              <a:rPr lang="en-US" b="1" dirty="0" smtClean="0"/>
              <a:t>potential difference</a:t>
            </a:r>
            <a:r>
              <a:rPr lang="en-US" dirty="0" smtClean="0"/>
              <a:t>, which is defined as the change in electrical potential energy between two points.  </a:t>
            </a:r>
          </a:p>
          <a:p>
            <a:pPr>
              <a:buNone/>
            </a:pPr>
            <a:endParaRPr lang="en-US" dirty="0" smtClean="0"/>
          </a:p>
          <a:p>
            <a:endParaRPr lang="en-US" dirty="0"/>
          </a:p>
        </p:txBody>
      </p:sp>
      <p:pic>
        <p:nvPicPr>
          <p:cNvPr id="33794" name="Picture 2" descr="http://epiphanyvideoworks.com/Science/Hughes/Units/Energy/Energypictures/wter%20voltage.png"/>
          <p:cNvPicPr>
            <a:picLocks noChangeAspect="1" noChangeArrowheads="1"/>
          </p:cNvPicPr>
          <p:nvPr/>
        </p:nvPicPr>
        <p:blipFill>
          <a:blip r:embed="rId3" cstate="print"/>
          <a:srcRect/>
          <a:stretch>
            <a:fillRect/>
          </a:stretch>
        </p:blipFill>
        <p:spPr bwMode="auto">
          <a:xfrm>
            <a:off x="3200400" y="5062241"/>
            <a:ext cx="3124200" cy="1795759"/>
          </a:xfrm>
          <a:prstGeom prst="rect">
            <a:avLst/>
          </a:prstGeom>
          <a:noFill/>
        </p:spPr>
      </p:pic>
      <p:pic>
        <p:nvPicPr>
          <p:cNvPr id="33798" name="Picture 6" descr="https://encrypted-tbn1.gstatic.com/images?q=tbn:ANd9GcTWT5kaXrCcYAMqMwj5_u-RReFWKxYLJQEw4UUDaC71qLePlRga"/>
          <p:cNvPicPr>
            <a:picLocks noChangeAspect="1" noChangeArrowheads="1"/>
          </p:cNvPicPr>
          <p:nvPr/>
        </p:nvPicPr>
        <p:blipFill>
          <a:blip r:embed="rId4" cstate="print"/>
          <a:srcRect/>
          <a:stretch>
            <a:fillRect/>
          </a:stretch>
        </p:blipFill>
        <p:spPr bwMode="auto">
          <a:xfrm>
            <a:off x="1" y="2438400"/>
            <a:ext cx="8153400" cy="2603608"/>
          </a:xfrm>
          <a:prstGeom prst="rect">
            <a:avLst/>
          </a:prstGeom>
          <a:noFill/>
        </p:spPr>
      </p:pic>
    </p:spTree>
    <p:extLst>
      <p:ext uri="{BB962C8B-B14F-4D97-AF65-F5344CB8AC3E}">
        <p14:creationId xmlns:p14="http://schemas.microsoft.com/office/powerpoint/2010/main" val="20750601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DIFFERENCE</a:t>
            </a:r>
            <a:endParaRPr lang="en-US" dirty="0"/>
          </a:p>
        </p:txBody>
      </p:sp>
      <p:sp>
        <p:nvSpPr>
          <p:cNvPr id="3" name="Content Placeholder 2"/>
          <p:cNvSpPr>
            <a:spLocks noGrp="1"/>
          </p:cNvSpPr>
          <p:nvPr>
            <p:ph idx="1"/>
          </p:nvPr>
        </p:nvSpPr>
        <p:spPr/>
        <p:txBody>
          <a:bodyPr/>
          <a:lstStyle/>
          <a:p>
            <a:r>
              <a:rPr lang="en-US" dirty="0" smtClean="0"/>
              <a:t>REMEMBER DIFFUSION?</a:t>
            </a:r>
          </a:p>
          <a:p>
            <a:r>
              <a:rPr lang="en-US" dirty="0" smtClean="0"/>
              <a:t>HIGH TO LOW</a:t>
            </a:r>
          </a:p>
          <a:p>
            <a:r>
              <a:rPr lang="en-US" dirty="0" smtClean="0"/>
              <a:t>Similarly, electric charges will flow from a point of higher potential(energy) to lower potential.</a:t>
            </a:r>
          </a:p>
          <a:p>
            <a:r>
              <a:rPr lang="en-US" dirty="0" smtClean="0"/>
              <a:t>This difference in electric potential between 2 points in a circuit is known as the POTENTIAL DIFFERENCE. Its is the same as VOLTAGE also.</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ELECTRIC CIRCUITS</a:t>
            </a:r>
            <a:endParaRPr lang="en-US" dirty="0"/>
          </a:p>
        </p:txBody>
      </p:sp>
      <p:sp>
        <p:nvSpPr>
          <p:cNvPr id="8" name="Content Placeholder 7"/>
          <p:cNvSpPr>
            <a:spLocks noGrp="1"/>
          </p:cNvSpPr>
          <p:nvPr>
            <p:ph sz="half" idx="1"/>
          </p:nvPr>
        </p:nvSpPr>
        <p:spPr/>
        <p:txBody>
          <a:bodyPr>
            <a:normAutofit lnSpcReduction="10000"/>
          </a:bodyPr>
          <a:lstStyle/>
          <a:p>
            <a:r>
              <a:rPr lang="en-US" dirty="0" smtClean="0"/>
              <a:t>Electric circuits are made up of electrical components.</a:t>
            </a:r>
          </a:p>
          <a:p>
            <a:r>
              <a:rPr lang="en-US" dirty="0" smtClean="0"/>
              <a:t>These components must be joined together without any gap in between to form a </a:t>
            </a:r>
            <a:r>
              <a:rPr lang="en-US" b="1" dirty="0" smtClean="0"/>
              <a:t>Closed circuit</a:t>
            </a:r>
            <a:r>
              <a:rPr lang="en-US" dirty="0" smtClean="0"/>
              <a:t>.</a:t>
            </a:r>
          </a:p>
          <a:p>
            <a:r>
              <a:rPr lang="en-US" dirty="0" smtClean="0"/>
              <a:t>Incomplete circuits are called </a:t>
            </a:r>
            <a:r>
              <a:rPr lang="en-US" b="1" dirty="0" smtClean="0"/>
              <a:t>Open circuits</a:t>
            </a:r>
            <a:r>
              <a:rPr lang="en-US" dirty="0" smtClean="0"/>
              <a:t>.</a:t>
            </a:r>
            <a:endParaRPr lang="en-US" dirty="0"/>
          </a:p>
        </p:txBody>
      </p:sp>
      <p:pic>
        <p:nvPicPr>
          <p:cNvPr id="10" name="Picture 4" descr="http://cdn.instructables.com/FZP/AWR9/GSUSNO3N/FZPAWR9GSUSNO3N.LARGE.gif"/>
          <p:cNvPicPr>
            <a:picLocks noGrp="1" noChangeAspect="1" noChangeArrowheads="1" noCro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648200" y="1447800"/>
            <a:ext cx="41148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685800"/>
            <a:ext cx="7772399" cy="56388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762000"/>
            <a:ext cx="7772400" cy="1470025"/>
          </a:xfrm>
        </p:spPr>
        <p:txBody>
          <a:bodyPr/>
          <a:lstStyle/>
          <a:p>
            <a:r>
              <a:rPr lang="en-US" dirty="0" smtClean="0"/>
              <a:t>AN ELECTRIC CURRENT FLOWS ONLY WHEN THERE IS:</a:t>
            </a:r>
            <a:endParaRPr lang="en-US" dirty="0"/>
          </a:p>
        </p:txBody>
      </p:sp>
      <p:sp>
        <p:nvSpPr>
          <p:cNvPr id="3" name="Subtitle 2"/>
          <p:cNvSpPr>
            <a:spLocks noGrp="1"/>
          </p:cNvSpPr>
          <p:nvPr>
            <p:ph type="subTitle" idx="1"/>
          </p:nvPr>
        </p:nvSpPr>
        <p:spPr>
          <a:xfrm>
            <a:off x="1219200" y="2819400"/>
            <a:ext cx="6400800" cy="1752600"/>
          </a:xfrm>
        </p:spPr>
        <p:txBody>
          <a:bodyPr/>
          <a:lstStyle/>
          <a:p>
            <a:pPr algn="l">
              <a:buFont typeface="Arial" pitchFamily="34" charset="0"/>
              <a:buChar char="•"/>
            </a:pPr>
            <a:r>
              <a:rPr lang="en-US" dirty="0" smtClean="0">
                <a:solidFill>
                  <a:schemeClr val="tx1"/>
                </a:solidFill>
              </a:rPr>
              <a:t> A source of </a:t>
            </a:r>
            <a:r>
              <a:rPr lang="en-US" b="1" dirty="0" smtClean="0">
                <a:solidFill>
                  <a:schemeClr val="accent2">
                    <a:lumMod val="75000"/>
                  </a:schemeClr>
                </a:solidFill>
              </a:rPr>
              <a:t>electrical energy </a:t>
            </a:r>
            <a:r>
              <a:rPr lang="en-US" dirty="0" smtClean="0">
                <a:solidFill>
                  <a:schemeClr val="tx1"/>
                </a:solidFill>
              </a:rPr>
              <a:t>and</a:t>
            </a:r>
          </a:p>
          <a:p>
            <a:pPr algn="l">
              <a:buFont typeface="Arial" pitchFamily="34" charset="0"/>
              <a:buChar char="•"/>
            </a:pPr>
            <a:r>
              <a:rPr lang="en-US" dirty="0" smtClean="0">
                <a:solidFill>
                  <a:schemeClr val="tx1"/>
                </a:solidFill>
              </a:rPr>
              <a:t> A </a:t>
            </a:r>
            <a:r>
              <a:rPr lang="en-US" b="1" dirty="0" smtClean="0">
                <a:solidFill>
                  <a:schemeClr val="accent2">
                    <a:lumMod val="75000"/>
                  </a:schemeClr>
                </a:solidFill>
              </a:rPr>
              <a:t>closed circuit</a:t>
            </a:r>
            <a:r>
              <a:rPr lang="en-US" dirty="0" smtClean="0">
                <a:solidFill>
                  <a:schemeClr val="tx1"/>
                </a:solidFill>
              </a:rPr>
              <a:t>.</a:t>
            </a:r>
            <a:endParaRPr lang="en-US" dirty="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126163"/>
          </a:xfrm>
        </p:spPr>
        <p:txBody>
          <a:bodyPr/>
          <a:lstStyle/>
          <a:p>
            <a:r>
              <a:rPr lang="en-US" dirty="0" smtClean="0"/>
              <a:t>There is a standard set of scientific symbols used to represent different components in a circuit.  The most commonly used symbols and what they represent are listed below, we will use these symbols in our drawings.</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360010043"/>
              </p:ext>
            </p:extLst>
          </p:nvPr>
        </p:nvGraphicFramePr>
        <p:xfrm>
          <a:off x="838200" y="3352800"/>
          <a:ext cx="7620000" cy="2819400"/>
        </p:xfrm>
        <a:graphic>
          <a:graphicData uri="http://schemas.openxmlformats.org/drawingml/2006/table">
            <a:tbl>
              <a:tblPr firstRow="1" firstCol="1" bandRow="1">
                <a:tableStyleId>{5C22544A-7EE6-4342-B048-85BDC9FD1C3A}</a:tableStyleId>
              </a:tblPr>
              <a:tblGrid>
                <a:gridCol w="1143000"/>
                <a:gridCol w="1148442"/>
                <a:gridCol w="955221"/>
                <a:gridCol w="838448"/>
                <a:gridCol w="1401289"/>
                <a:gridCol w="1143000"/>
                <a:gridCol w="990600"/>
              </a:tblGrid>
              <a:tr h="704850">
                <a:tc>
                  <a:txBody>
                    <a:bodyPr/>
                    <a:lstStyle/>
                    <a:p>
                      <a:pPr marL="0" marR="0" algn="ctr">
                        <a:spcBef>
                          <a:spcPts val="0"/>
                        </a:spcBef>
                        <a:spcAft>
                          <a:spcPts val="0"/>
                        </a:spcAft>
                      </a:pPr>
                      <a:r>
                        <a:rPr lang="en-US" sz="1200" dirty="0" smtClean="0">
                          <a:effectLst/>
                          <a:latin typeface="Times New Roman"/>
                          <a:ea typeface="Times New Roman"/>
                        </a:rPr>
                        <a:t>Component</a:t>
                      </a:r>
                      <a:endParaRPr lang="en-US" sz="1200" dirty="0">
                        <a:effectLst/>
                        <a:latin typeface="Times New Roman"/>
                        <a:ea typeface="Times New Roman"/>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effectLst/>
                        </a:rPr>
                        <a:t>Wire</a:t>
                      </a:r>
                      <a:endParaRPr lang="en-US" sz="1100" dirty="0" smtClean="0">
                        <a:effectLst/>
                        <a:latin typeface="Times New Roman"/>
                        <a:ea typeface="Times New Roman"/>
                      </a:endParaRPr>
                    </a:p>
                    <a:p>
                      <a:pPr marL="0" marR="0" algn="ctr">
                        <a:spcBef>
                          <a:spcPts val="0"/>
                        </a:spcBef>
                        <a:spcAft>
                          <a:spcPts val="0"/>
                        </a:spcAft>
                      </a:pPr>
                      <a:endParaRPr lang="en-US" sz="1200" dirty="0">
                        <a:effectLst/>
                        <a:latin typeface="Times New Roman"/>
                        <a:ea typeface="Times New Roman"/>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effectLst/>
                        </a:rPr>
                        <a:t>Bulb / Lamp</a:t>
                      </a:r>
                      <a:endParaRPr lang="en-US" sz="1100" dirty="0" smtClean="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a:effectLst/>
                        </a:rPr>
                        <a:t>Battery</a:t>
                      </a: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a:effectLst/>
                        </a:rPr>
                        <a:t>Resistor</a:t>
                      </a: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a:effectLst/>
                        </a:rPr>
                        <a:t>Open Switch</a:t>
                      </a: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dirty="0">
                          <a:effectLst/>
                        </a:rPr>
                        <a:t>Closed Switch</a:t>
                      </a:r>
                      <a:endParaRPr lang="en-US" sz="1200" dirty="0">
                        <a:effectLst/>
                        <a:latin typeface="Times New Roman"/>
                        <a:ea typeface="Times New Roman"/>
                      </a:endParaRPr>
                    </a:p>
                  </a:txBody>
                  <a:tcPr marL="68580" marR="68580" marT="0" marB="0" anchor="ctr"/>
                </a:tc>
              </a:tr>
              <a:tr h="2114550">
                <a:tc>
                  <a:txBody>
                    <a:bodyPr/>
                    <a:lstStyle/>
                    <a:p>
                      <a:pPr marL="0" marR="0" algn="ctr">
                        <a:spcBef>
                          <a:spcPts val="0"/>
                        </a:spcBef>
                        <a:spcAft>
                          <a:spcPts val="0"/>
                        </a:spcAft>
                      </a:pPr>
                      <a:endParaRPr lang="en-US" sz="1200" dirty="0" smtClean="0">
                        <a:effectLst/>
                      </a:endParaRPr>
                    </a:p>
                    <a:p>
                      <a:pPr marL="0" marR="0" algn="ctr">
                        <a:spcBef>
                          <a:spcPts val="0"/>
                        </a:spcBef>
                        <a:spcAft>
                          <a:spcPts val="0"/>
                        </a:spcAft>
                      </a:pPr>
                      <a:endParaRPr lang="en-US" sz="1200" dirty="0" smtClean="0">
                        <a:effectLst/>
                      </a:endParaRPr>
                    </a:p>
                    <a:p>
                      <a:pPr marL="0" marR="0" algn="ctr">
                        <a:spcBef>
                          <a:spcPts val="0"/>
                        </a:spcBef>
                        <a:spcAft>
                          <a:spcPts val="0"/>
                        </a:spcAft>
                      </a:pPr>
                      <a:endParaRPr lang="en-US" sz="1200" dirty="0" smtClean="0">
                        <a:effectLst/>
                      </a:endParaRPr>
                    </a:p>
                    <a:p>
                      <a:pPr marL="0" marR="0" algn="ctr">
                        <a:spcBef>
                          <a:spcPts val="0"/>
                        </a:spcBef>
                        <a:spcAft>
                          <a:spcPts val="0"/>
                        </a:spcAft>
                      </a:pPr>
                      <a:r>
                        <a:rPr lang="en-US" sz="1200" dirty="0" smtClean="0">
                          <a:effectLst/>
                        </a:rPr>
                        <a:t>Diagrams</a:t>
                      </a:r>
                    </a:p>
                    <a:p>
                      <a:pPr marL="0" marR="0" algn="ctr">
                        <a:spcBef>
                          <a:spcPts val="0"/>
                        </a:spcBef>
                        <a:spcAft>
                          <a:spcPts val="0"/>
                        </a:spcAft>
                      </a:pPr>
                      <a:endParaRPr lang="en-US" sz="1200" dirty="0" smtClean="0">
                        <a:effectLst/>
                      </a:endParaRPr>
                    </a:p>
                    <a:p>
                      <a:pPr marL="0" marR="0" algn="ctr">
                        <a:spcBef>
                          <a:spcPts val="0"/>
                        </a:spcBef>
                        <a:spcAft>
                          <a:spcPts val="0"/>
                        </a:spcAft>
                      </a:pPr>
                      <a:r>
                        <a:rPr lang="en-US" sz="1200" dirty="0">
                          <a:effectLst/>
                        </a:rPr>
                        <a:t> </a:t>
                      </a:r>
                    </a:p>
                    <a:p>
                      <a:pPr marL="0" marR="0" algn="ctr">
                        <a:spcBef>
                          <a:spcPts val="0"/>
                        </a:spcBef>
                        <a:spcAft>
                          <a:spcPts val="0"/>
                        </a:spcAft>
                      </a:pPr>
                      <a:r>
                        <a:rPr lang="en-US" sz="1200" dirty="0">
                          <a:effectLst/>
                        </a:rPr>
                        <a:t> </a:t>
                      </a:r>
                      <a:endParaRPr lang="en-US" sz="1200" dirty="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dirty="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dirty="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a:effectLst/>
                        <a:latin typeface="Times New Roman"/>
                        <a:ea typeface="Times New Roman"/>
                      </a:endParaRPr>
                    </a:p>
                  </a:txBody>
                  <a:tcPr marL="68580" marR="68580" marT="0" marB="0" anchor="ctr"/>
                </a:tc>
                <a:tc>
                  <a:txBody>
                    <a:bodyPr/>
                    <a:lstStyle/>
                    <a:p>
                      <a:pPr marL="0" marR="0" algn="ctr">
                        <a:spcBef>
                          <a:spcPts val="0"/>
                        </a:spcBef>
                        <a:spcAft>
                          <a:spcPts val="0"/>
                        </a:spcAft>
                      </a:pPr>
                      <a:endParaRPr lang="en-US" sz="1200" dirty="0">
                        <a:effectLst/>
                        <a:latin typeface="Times New Roman"/>
                        <a:ea typeface="Times New Roman"/>
                      </a:endParaRPr>
                    </a:p>
                  </a:txBody>
                  <a:tcPr marL="68580" marR="68580" marT="0" marB="0" anchor="ctr"/>
                </a:tc>
              </a:tr>
            </a:tbl>
          </a:graphicData>
        </a:graphic>
      </p:graphicFrame>
      <p:pic>
        <p:nvPicPr>
          <p:cNvPr id="1029"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200" y="4572000"/>
            <a:ext cx="1133475" cy="952500"/>
          </a:xfrm>
          <a:prstGeom prst="rect">
            <a:avLst/>
          </a:prstGeom>
          <a:noFill/>
          <a:effectLst/>
          <a:extLst>
            <a:ext uri="{909E8E84-426E-40DD-AFC4-6F175D3DCCD1}">
              <a14:hiddenFill xmlns:a14="http://schemas.microsoft.com/office/drawing/2010/main">
                <a:solidFill>
                  <a:srgbClr val="4F81BD"/>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8"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67200" y="4495800"/>
            <a:ext cx="600075" cy="1076325"/>
          </a:xfrm>
          <a:prstGeom prst="rect">
            <a:avLst/>
          </a:prstGeom>
          <a:noFill/>
          <a:effectLst/>
          <a:extLst>
            <a:ext uri="{909E8E84-426E-40DD-AFC4-6F175D3DCCD1}">
              <a14:hiddenFill xmlns:a14="http://schemas.microsoft.com/office/drawing/2010/main">
                <a:solidFill>
                  <a:srgbClr val="4F81BD"/>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7"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0600" y="4724400"/>
            <a:ext cx="1666875" cy="752475"/>
          </a:xfrm>
          <a:prstGeom prst="rect">
            <a:avLst/>
          </a:prstGeom>
          <a:noFill/>
          <a:effectLst/>
          <a:extLst>
            <a:ext uri="{909E8E84-426E-40DD-AFC4-6F175D3DCCD1}">
              <a14:hiddenFill xmlns:a14="http://schemas.microsoft.com/office/drawing/2010/main">
                <a:solidFill>
                  <a:srgbClr val="4F81BD"/>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6"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77000" y="4648200"/>
            <a:ext cx="933450" cy="752475"/>
          </a:xfrm>
          <a:prstGeom prst="rect">
            <a:avLst/>
          </a:prstGeom>
          <a:noFill/>
          <a:effectLst/>
          <a:extLst>
            <a:ext uri="{909E8E84-426E-40DD-AFC4-6F175D3DCCD1}">
              <a14:hiddenFill xmlns:a14="http://schemas.microsoft.com/office/drawing/2010/main">
                <a:solidFill>
                  <a:srgbClr val="4F81BD"/>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5"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543800" y="4876800"/>
            <a:ext cx="847725" cy="542925"/>
          </a:xfrm>
          <a:prstGeom prst="rect">
            <a:avLst/>
          </a:prstGeom>
          <a:noFill/>
          <a:effectLst/>
          <a:extLst>
            <a:ext uri="{909E8E84-426E-40DD-AFC4-6F175D3DCCD1}">
              <a14:hiddenFill xmlns:a14="http://schemas.microsoft.com/office/drawing/2010/main">
                <a:solidFill>
                  <a:srgbClr val="4F81BD"/>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cxnSp>
        <p:nvCxnSpPr>
          <p:cNvPr id="6" name="Straight Connector 5"/>
          <p:cNvCxnSpPr/>
          <p:nvPr/>
        </p:nvCxnSpPr>
        <p:spPr>
          <a:xfrm>
            <a:off x="2133600" y="5105400"/>
            <a:ext cx="8382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39537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smtClean="0"/>
              <a:t>Sometimes a circuit is complete but there is a problem of the current flowing too fast.  This is called short circuit.</a:t>
            </a:r>
          </a:p>
          <a:p>
            <a:pPr>
              <a:buNone/>
            </a:pPr>
            <a:endParaRPr lang="en-US" dirty="0" smtClean="0"/>
          </a:p>
          <a:p>
            <a:r>
              <a:rPr lang="en-US" dirty="0" smtClean="0"/>
              <a:t>Short circuit – a circuit which contains little or no resistance</a:t>
            </a:r>
          </a:p>
          <a:p>
            <a:pPr>
              <a:buNone/>
            </a:pPr>
            <a:r>
              <a:rPr lang="en-US" dirty="0" smtClean="0"/>
              <a:t>	</a:t>
            </a:r>
            <a:r>
              <a:rPr lang="en-US" dirty="0" smtClean="0">
                <a:sym typeface="Wingdings"/>
              </a:rPr>
              <a:t></a:t>
            </a:r>
            <a:r>
              <a:rPr lang="en-US" dirty="0" smtClean="0"/>
              <a:t> The components get too hot due to the excess current and not enough resistance to slow it down and can cause fires</a:t>
            </a:r>
          </a:p>
          <a:p>
            <a:endParaRPr lang="en-US" dirty="0" smtClean="0"/>
          </a:p>
          <a:p>
            <a:endParaRPr lang="en-US" dirty="0"/>
          </a:p>
        </p:txBody>
      </p:sp>
    </p:spTree>
    <p:extLst>
      <p:ext uri="{BB962C8B-B14F-4D97-AF65-F5344CB8AC3E}">
        <p14:creationId xmlns:p14="http://schemas.microsoft.com/office/powerpoint/2010/main" val="31908424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r>
              <a:rPr lang="en-US" dirty="0" smtClean="0"/>
              <a:t>Examples: </a:t>
            </a:r>
          </a:p>
          <a:p>
            <a:pPr>
              <a:buNone/>
            </a:pPr>
            <a:r>
              <a:rPr lang="en-US" dirty="0" smtClean="0"/>
              <a:t>	- 2 terminals of a battery directly connected </a:t>
            </a:r>
          </a:p>
          <a:p>
            <a:pPr>
              <a:buNone/>
            </a:pPr>
            <a:r>
              <a:rPr lang="en-US" dirty="0" smtClean="0"/>
              <a:t>	- Uninsulated wires come into contact</a:t>
            </a:r>
          </a:p>
          <a:p>
            <a:pPr>
              <a:buNone/>
            </a:pPr>
            <a:endParaRPr lang="en-US" dirty="0" smtClean="0"/>
          </a:p>
          <a:p>
            <a:pPr>
              <a:buNone/>
            </a:pPr>
            <a:r>
              <a:rPr lang="en-US" dirty="0" smtClean="0">
                <a:sym typeface="Wingdings"/>
              </a:rPr>
              <a:t></a:t>
            </a:r>
            <a:r>
              <a:rPr lang="en-US" dirty="0" smtClean="0"/>
              <a:t> These are very dangerous </a:t>
            </a:r>
          </a:p>
          <a:p>
            <a:pPr>
              <a:buNone/>
            </a:pPr>
            <a:endParaRPr lang="en-US" dirty="0" smtClean="0"/>
          </a:p>
          <a:p>
            <a:endParaRPr lang="en-US" dirty="0"/>
          </a:p>
        </p:txBody>
      </p:sp>
      <p:pic>
        <p:nvPicPr>
          <p:cNvPr id="7170" name="Picture 2" descr="http://www.petitoiseau.org/wp-content/uploads/2015/01/short-circuit-diagram_im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2514600"/>
            <a:ext cx="3429000" cy="395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8009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u="sng" dirty="0"/>
              <a:t>Series </a:t>
            </a:r>
            <a:r>
              <a:rPr lang="en-US" u="sng" dirty="0" smtClean="0"/>
              <a:t>Circuits</a:t>
            </a:r>
            <a:endParaRPr lang="en-US" dirty="0"/>
          </a:p>
        </p:txBody>
      </p:sp>
      <p:sp>
        <p:nvSpPr>
          <p:cNvPr id="3" name="Content Placeholder 2"/>
          <p:cNvSpPr>
            <a:spLocks noGrp="1"/>
          </p:cNvSpPr>
          <p:nvPr>
            <p:ph idx="1"/>
          </p:nvPr>
        </p:nvSpPr>
        <p:spPr>
          <a:xfrm>
            <a:off x="457200" y="1295400"/>
            <a:ext cx="8229600" cy="4830763"/>
          </a:xfrm>
        </p:spPr>
        <p:txBody>
          <a:bodyPr>
            <a:normAutofit/>
          </a:bodyPr>
          <a:lstStyle/>
          <a:p>
            <a:pPr>
              <a:buNone/>
            </a:pPr>
            <a:r>
              <a:rPr lang="en-US" dirty="0"/>
              <a:t>1. Series Circuits - Circuit (or portion of) in which there is a single conducting </a:t>
            </a:r>
            <a:r>
              <a:rPr lang="en-US" dirty="0" smtClean="0"/>
              <a:t>path </a:t>
            </a:r>
            <a:r>
              <a:rPr lang="en-US" dirty="0"/>
              <a:t>without junctions for electricity to follow</a:t>
            </a:r>
          </a:p>
          <a:p>
            <a:endParaRPr lang="en-US" dirty="0"/>
          </a:p>
          <a:p>
            <a:pPr>
              <a:buNone/>
            </a:pPr>
            <a:endParaRPr lang="en-US" dirty="0"/>
          </a:p>
          <a:p>
            <a:endParaRPr lang="en-US" dirty="0"/>
          </a:p>
        </p:txBody>
      </p:sp>
      <p:pic>
        <p:nvPicPr>
          <p:cNvPr id="10242" name="Picture 2" descr="http://t0.gstatic.com/images?q=tbn:ANd9GcQC22_IkYuY0Nh7C1JkBXSv7HtG8syhHRq3gQcLlNoGxsTj-VbB:cf.ydcdn.net/1.0.1.26/images/main/series%2520circu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8263" y="3202619"/>
            <a:ext cx="2620639" cy="3392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22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fontScale="85000" lnSpcReduction="10000"/>
          </a:bodyPr>
          <a:lstStyle/>
          <a:p>
            <a:r>
              <a:rPr lang="en-US" dirty="0" smtClean="0"/>
              <a:t>There are three different types of electrical circuits:</a:t>
            </a:r>
          </a:p>
          <a:p>
            <a:endParaRPr lang="en-US" dirty="0" smtClean="0"/>
          </a:p>
          <a:p>
            <a:pPr>
              <a:buNone/>
            </a:pPr>
            <a:r>
              <a:rPr lang="en-US" dirty="0" smtClean="0"/>
              <a:t>1. Series Circuits - Circuit (or portion of) in which there is a single conducting path without junctions for electricity to follow</a:t>
            </a:r>
          </a:p>
          <a:p>
            <a:pPr>
              <a:buNone/>
            </a:pPr>
            <a:r>
              <a:rPr lang="en-US" dirty="0" smtClean="0"/>
              <a:t> </a:t>
            </a:r>
          </a:p>
          <a:p>
            <a:pPr>
              <a:buNone/>
            </a:pPr>
            <a:r>
              <a:rPr lang="en-US" dirty="0" smtClean="0"/>
              <a:t>2. Parallel Circuits - Circuit (or part of) where components are connected across common points and provides separate conducting paths for electricity to follow</a:t>
            </a:r>
          </a:p>
          <a:p>
            <a:pPr>
              <a:buNone/>
            </a:pPr>
            <a:endParaRPr lang="en-US" dirty="0" smtClean="0"/>
          </a:p>
          <a:p>
            <a:pPr>
              <a:buNone/>
            </a:pPr>
            <a:r>
              <a:rPr lang="en-US" dirty="0" smtClean="0"/>
              <a:t>3. Complex Circuits – Circuits with some segments being in series and other segment being in parallel to take advantage of the benefits of both</a:t>
            </a:r>
          </a:p>
          <a:p>
            <a:endParaRPr lang="en-US" dirty="0"/>
          </a:p>
        </p:txBody>
      </p:sp>
    </p:spTree>
    <p:extLst>
      <p:ext uri="{BB962C8B-B14F-4D97-AF65-F5344CB8AC3E}">
        <p14:creationId xmlns:p14="http://schemas.microsoft.com/office/powerpoint/2010/main" val="3376266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304800"/>
            <a:ext cx="8839200" cy="6324600"/>
          </a:xfrm>
        </p:spPr>
        <p:txBody>
          <a:bodyPr>
            <a:normAutofit fontScale="77500" lnSpcReduction="20000"/>
          </a:bodyPr>
          <a:lstStyle/>
          <a:p>
            <a:r>
              <a:rPr lang="en-US" dirty="0" smtClean="0"/>
              <a:t>Some of the characteristics of series circuits are listed below and are important to remember when deciding which type of circuit to use.</a:t>
            </a:r>
          </a:p>
          <a:p>
            <a:endParaRPr lang="en-US" dirty="0" smtClean="0"/>
          </a:p>
          <a:p>
            <a:pPr marL="0" indent="0">
              <a:buNone/>
            </a:pPr>
            <a:r>
              <a:rPr lang="en-US" dirty="0" smtClean="0"/>
              <a:t>Back to our road </a:t>
            </a:r>
          </a:p>
          <a:p>
            <a:pPr marL="0" indent="0">
              <a:buNone/>
            </a:pPr>
            <a:r>
              <a:rPr lang="en-US" dirty="0" smtClean="0"/>
              <a:t>to the store </a:t>
            </a:r>
          </a:p>
          <a:p>
            <a:pPr marL="0" indent="0">
              <a:buNone/>
            </a:pPr>
            <a:r>
              <a:rPr lang="en-US" dirty="0" smtClean="0"/>
              <a:t>example, in a </a:t>
            </a:r>
          </a:p>
          <a:p>
            <a:pPr marL="0" indent="0">
              <a:buNone/>
            </a:pPr>
            <a:r>
              <a:rPr lang="en-US" dirty="0" smtClean="0"/>
              <a:t>series circuit there</a:t>
            </a:r>
          </a:p>
          <a:p>
            <a:pPr marL="0" indent="0">
              <a:buNone/>
            </a:pPr>
            <a:r>
              <a:rPr lang="en-US" dirty="0" smtClean="0"/>
              <a:t>is one road and </a:t>
            </a:r>
          </a:p>
          <a:p>
            <a:pPr marL="0" indent="0">
              <a:buNone/>
            </a:pPr>
            <a:r>
              <a:rPr lang="en-US" dirty="0" smtClean="0"/>
              <a:t>one road only.  </a:t>
            </a:r>
          </a:p>
          <a:p>
            <a:pPr marL="0" indent="0">
              <a:buNone/>
            </a:pPr>
            <a:r>
              <a:rPr lang="en-US" dirty="0" smtClean="0"/>
              <a:t>If part of the </a:t>
            </a:r>
          </a:p>
          <a:p>
            <a:pPr marL="0" indent="0">
              <a:buNone/>
            </a:pPr>
            <a:r>
              <a:rPr lang="en-US" dirty="0" smtClean="0"/>
              <a:t>road is out, </a:t>
            </a:r>
          </a:p>
          <a:p>
            <a:pPr marL="0" indent="0">
              <a:buNone/>
            </a:pPr>
            <a:r>
              <a:rPr lang="en-US" dirty="0" smtClean="0"/>
              <a:t>you cannot </a:t>
            </a:r>
          </a:p>
          <a:p>
            <a:pPr marL="0" indent="0">
              <a:buNone/>
            </a:pPr>
            <a:r>
              <a:rPr lang="en-US" dirty="0" smtClean="0"/>
              <a:t>get where you </a:t>
            </a:r>
          </a:p>
          <a:p>
            <a:pPr marL="0" indent="0">
              <a:buNone/>
            </a:pPr>
            <a:r>
              <a:rPr lang="en-US" dirty="0" smtClean="0"/>
              <a:t>want to go, </a:t>
            </a:r>
          </a:p>
          <a:p>
            <a:pPr marL="0" indent="0">
              <a:buNone/>
            </a:pPr>
            <a:r>
              <a:rPr lang="en-US" dirty="0" smtClean="0"/>
              <a:t>no exceptions.</a:t>
            </a:r>
          </a:p>
          <a:p>
            <a:endParaRPr lang="en-US" dirty="0" smtClean="0"/>
          </a:p>
          <a:p>
            <a:endParaRPr lang="en-US" dirty="0"/>
          </a:p>
        </p:txBody>
      </p:sp>
      <p:pic>
        <p:nvPicPr>
          <p:cNvPr id="11266" name="Picture 2" descr="http://bloximages.chicago2.vip.townnews.com/host.madison.com/content/tncms/assets/v3/editorial/3/d8/3d8c5850-4ba4-11e2-b8bc-0019bb2963f4/50d4b87619351.preview-6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1127" y="2286000"/>
            <a:ext cx="5905500" cy="4429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725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r>
              <a:rPr lang="en-US" dirty="0" smtClean="0"/>
              <a:t>All bulbs / resistors / components in series will have the same current.  This is because the current can only flow as fast as the slowest (most resistant) component will allow.</a:t>
            </a:r>
          </a:p>
          <a:p>
            <a:endParaRPr lang="en-US" dirty="0" smtClean="0"/>
          </a:p>
          <a:p>
            <a:r>
              <a:rPr lang="en-US" dirty="0" smtClean="0"/>
              <a:t>The total current in a series circuit depends on the number of resistors present and resistance of each.</a:t>
            </a:r>
          </a:p>
          <a:p>
            <a:endParaRPr lang="en-US" dirty="0" smtClean="0"/>
          </a:p>
          <a:p>
            <a:endParaRPr lang="en-US" dirty="0"/>
          </a:p>
        </p:txBody>
      </p:sp>
    </p:spTree>
    <p:extLst>
      <p:ext uri="{BB962C8B-B14F-4D97-AF65-F5344CB8AC3E}">
        <p14:creationId xmlns:p14="http://schemas.microsoft.com/office/powerpoint/2010/main" val="2219337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lstStyle/>
          <a:p>
            <a:r>
              <a:rPr lang="en-US" dirty="0" smtClean="0"/>
              <a:t>FACTS series circuits:</a:t>
            </a:r>
          </a:p>
          <a:p>
            <a:pPr>
              <a:buNone/>
            </a:pPr>
            <a:r>
              <a:rPr lang="en-US" dirty="0" smtClean="0"/>
              <a:t>	1. All parts have same current</a:t>
            </a:r>
          </a:p>
          <a:p>
            <a:pPr>
              <a:buNone/>
            </a:pPr>
            <a:r>
              <a:rPr lang="en-US" dirty="0" smtClean="0"/>
              <a:t>	2. If one part breaks, the whole circuits fails</a:t>
            </a:r>
          </a:p>
        </p:txBody>
      </p:sp>
      <p:pic>
        <p:nvPicPr>
          <p:cNvPr id="13314" name="Picture 2" descr="http://2.bp.blogspot.com/-Ah33af8kEV4/UqW5pEjyK1I/AAAAAAAAciI/t9BLO7cPYxQ/s1600/Blue+Eyed+Beauty+Blog+hang+christmas+lights+0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3600" y="2133600"/>
            <a:ext cx="5991225"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700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u="sng" dirty="0"/>
              <a:t>Parallel </a:t>
            </a:r>
            <a:r>
              <a:rPr lang="en-US" u="sng" dirty="0" smtClean="0"/>
              <a:t>Circuits</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pPr>
              <a:buNone/>
            </a:pPr>
            <a:r>
              <a:rPr lang="en-US" dirty="0"/>
              <a:t>2. Parallel Circuits - Circuit (or part of) where components are connected across </a:t>
            </a:r>
            <a:r>
              <a:rPr lang="en-US" dirty="0" smtClean="0"/>
              <a:t>common points </a:t>
            </a:r>
            <a:r>
              <a:rPr lang="en-US" dirty="0"/>
              <a:t>and provides separate conducting paths for electricity to follow</a:t>
            </a:r>
          </a:p>
          <a:p>
            <a:endParaRPr lang="en-US" dirty="0"/>
          </a:p>
          <a:p>
            <a:endParaRPr lang="en-US" dirty="0"/>
          </a:p>
          <a:p>
            <a:endParaRPr lang="en-US" dirty="0"/>
          </a:p>
        </p:txBody>
      </p:sp>
      <p:pic>
        <p:nvPicPr>
          <p:cNvPr id="14338" name="Picture 2" descr="http://www.cdn.sciencebuddies.org/Files/4889/7/parallel-circuit-diagram_im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09800" y="3581400"/>
            <a:ext cx="4800600" cy="3021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6751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92500"/>
          </a:bodyPr>
          <a:lstStyle/>
          <a:p>
            <a:r>
              <a:rPr lang="en-US" dirty="0" smtClean="0"/>
              <a:t>Some of the characteristics of parallel circuits are listed below and are important to remember when deciding which type of circuit to use.</a:t>
            </a:r>
          </a:p>
          <a:p>
            <a:endParaRPr lang="en-US" dirty="0" smtClean="0"/>
          </a:p>
          <a:p>
            <a:r>
              <a:rPr lang="en-US" dirty="0" smtClean="0"/>
              <a:t>Back to our road to the store example, in a parallel circuit there is more than one road you can use as a possible route to the store.  If one part of the road is out, you can choose a detour around it to still get where you want to go, or if the whole road is working, you can choose your path among several to get to the store.</a:t>
            </a:r>
          </a:p>
          <a:p>
            <a:endParaRPr lang="en-US" dirty="0" smtClean="0"/>
          </a:p>
          <a:p>
            <a:endParaRPr lang="en-US" dirty="0"/>
          </a:p>
        </p:txBody>
      </p:sp>
    </p:spTree>
    <p:extLst>
      <p:ext uri="{BB962C8B-B14F-4D97-AF65-F5344CB8AC3E}">
        <p14:creationId xmlns:p14="http://schemas.microsoft.com/office/powerpoint/2010/main" val="4074060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9458" name="Picture 2" descr="http://comps.canstockphoto.com/can-stock-photo_csp1334543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152400"/>
            <a:ext cx="6324600" cy="660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674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172200"/>
          </a:xfrm>
        </p:spPr>
        <p:txBody>
          <a:bodyPr>
            <a:normAutofit fontScale="70000" lnSpcReduction="20000"/>
          </a:bodyPr>
          <a:lstStyle/>
          <a:p>
            <a:r>
              <a:rPr lang="en-US" dirty="0" smtClean="0"/>
              <a:t>Below is a list of advantages and disadvantages of parallel circuits (notice some may be both)</a:t>
            </a:r>
          </a:p>
          <a:p>
            <a:pPr marL="0" indent="0">
              <a:buNone/>
            </a:pPr>
            <a:r>
              <a:rPr lang="en-US" dirty="0" smtClean="0"/>
              <a:t> </a:t>
            </a:r>
          </a:p>
          <a:p>
            <a:r>
              <a:rPr lang="en-US" dirty="0" smtClean="0"/>
              <a:t>Advantages of parallel:</a:t>
            </a:r>
          </a:p>
          <a:p>
            <a:pPr marL="0" indent="0">
              <a:buNone/>
            </a:pPr>
            <a:r>
              <a:rPr lang="en-US" dirty="0" smtClean="0"/>
              <a:t> 	1. Parallel circuits do not require all elements to conduct</a:t>
            </a:r>
          </a:p>
          <a:p>
            <a:pPr marL="0" indent="0">
              <a:buNone/>
            </a:pPr>
            <a:r>
              <a:rPr lang="en-US" dirty="0" smtClean="0"/>
              <a:t>	2. One part can malfunction and the rest will continue to work</a:t>
            </a:r>
          </a:p>
          <a:p>
            <a:pPr marL="0" indent="0">
              <a:buNone/>
            </a:pPr>
            <a:r>
              <a:rPr lang="en-US" dirty="0" smtClean="0"/>
              <a:t>	3.  Potential difference does not change for all components when  </a:t>
            </a:r>
          </a:p>
          <a:p>
            <a:pPr marL="0" indent="0">
              <a:buNone/>
            </a:pPr>
            <a:r>
              <a:rPr lang="en-US" dirty="0"/>
              <a:t> </a:t>
            </a:r>
            <a:r>
              <a:rPr lang="en-US" dirty="0" smtClean="0"/>
              <a:t>                     one component fails</a:t>
            </a:r>
          </a:p>
          <a:p>
            <a:pPr marL="0" indent="0">
              <a:buNone/>
            </a:pPr>
            <a:r>
              <a:rPr lang="en-US" dirty="0" smtClean="0">
                <a:sym typeface="Wingdings"/>
              </a:rPr>
              <a:t></a:t>
            </a:r>
            <a:r>
              <a:rPr lang="en-US" dirty="0" smtClean="0"/>
              <a:t> Home wired in parallel</a:t>
            </a:r>
          </a:p>
          <a:p>
            <a:pPr marL="0" indent="0">
              <a:buNone/>
            </a:pPr>
            <a:r>
              <a:rPr lang="en-US" dirty="0" smtClean="0"/>
              <a:t> </a:t>
            </a:r>
          </a:p>
          <a:p>
            <a:r>
              <a:rPr lang="en-US" dirty="0" smtClean="0"/>
              <a:t>Disadvantages of parallel:</a:t>
            </a:r>
          </a:p>
          <a:p>
            <a:pPr marL="0" indent="0">
              <a:buNone/>
            </a:pPr>
            <a:r>
              <a:rPr lang="en-US" dirty="0" smtClean="0"/>
              <a:t> </a:t>
            </a:r>
          </a:p>
          <a:p>
            <a:pPr marL="0" indent="0">
              <a:buNone/>
            </a:pPr>
            <a:r>
              <a:rPr lang="en-US" dirty="0" smtClean="0"/>
              <a:t>	1. Current will change if one component fails</a:t>
            </a:r>
          </a:p>
          <a:p>
            <a:pPr marL="0" indent="0">
              <a:buNone/>
            </a:pPr>
            <a:r>
              <a:rPr lang="en-US" dirty="0" smtClean="0"/>
              <a:t>	2. Current different in all components</a:t>
            </a:r>
          </a:p>
          <a:p>
            <a:endParaRPr lang="en-US" dirty="0"/>
          </a:p>
        </p:txBody>
      </p:sp>
    </p:spTree>
    <p:extLst>
      <p:ext uri="{BB962C8B-B14F-4D97-AF65-F5344CB8AC3E}">
        <p14:creationId xmlns:p14="http://schemas.microsoft.com/office/powerpoint/2010/main" val="2084154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smtClean="0"/>
              <a:t>Fuse - small metallic strip that melts when current becomes too high.</a:t>
            </a:r>
          </a:p>
          <a:p>
            <a:pPr>
              <a:buNone/>
            </a:pPr>
            <a:r>
              <a:rPr lang="en-US" dirty="0" smtClean="0"/>
              <a:t> → Replacement necessary when melted</a:t>
            </a:r>
          </a:p>
          <a:p>
            <a:endParaRPr lang="en-US" dirty="0" smtClean="0"/>
          </a:p>
          <a:p>
            <a:endParaRPr lang="en-US" dirty="0"/>
          </a:p>
        </p:txBody>
      </p:sp>
      <p:pic>
        <p:nvPicPr>
          <p:cNvPr id="16388" name="Picture 4" descr="http://techchannel.radioshack.com/DM-Resize/photos.demandstudios.com/getty/article/117/236/87621458.jpg?w=600&amp;h=600&amp;keep_ratio=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586980"/>
            <a:ext cx="4308475" cy="2865137"/>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ttp://www.oecinc.net/upload/images/Fuse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470950"/>
            <a:ext cx="4762500" cy="3162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781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lstStyle/>
          <a:p>
            <a:r>
              <a:rPr lang="en-US" dirty="0" smtClean="0"/>
              <a:t>Circuit breaker - device that triggers a switch to open circuit when current is too high</a:t>
            </a:r>
          </a:p>
          <a:p>
            <a:pPr>
              <a:buNone/>
            </a:pPr>
            <a:r>
              <a:rPr lang="en-US" dirty="0" smtClean="0"/>
              <a:t>	 → reset switch when opened</a:t>
            </a:r>
          </a:p>
          <a:p>
            <a:endParaRPr lang="en-US" dirty="0" smtClean="0"/>
          </a:p>
          <a:p>
            <a:r>
              <a:rPr lang="en-US" dirty="0" smtClean="0"/>
              <a:t>Both are specially designed </a:t>
            </a:r>
          </a:p>
          <a:p>
            <a:pPr marL="0" indent="0">
              <a:buNone/>
            </a:pPr>
            <a:r>
              <a:rPr lang="en-US" dirty="0" smtClean="0"/>
              <a:t>    for specific amounts of </a:t>
            </a:r>
          </a:p>
          <a:p>
            <a:pPr marL="0" indent="0">
              <a:buNone/>
            </a:pPr>
            <a:r>
              <a:rPr lang="en-US" dirty="0"/>
              <a:t> </a:t>
            </a:r>
            <a:r>
              <a:rPr lang="en-US" dirty="0" smtClean="0"/>
              <a:t>   current</a:t>
            </a:r>
          </a:p>
          <a:p>
            <a:endParaRPr lang="en-US" dirty="0"/>
          </a:p>
        </p:txBody>
      </p:sp>
      <p:pic>
        <p:nvPicPr>
          <p:cNvPr id="15362" name="Picture 2" descr="http://img.thrfun.com/img/019/042/circuit_breaker_keeps_tripping_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600" y="1905000"/>
            <a:ext cx="2857500" cy="4695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8529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smtClean="0"/>
              <a:t>A second concept to deal with is resistance.  Anything that slows down the flow of electrons is defined as </a:t>
            </a:r>
            <a:r>
              <a:rPr lang="en-US" smtClean="0"/>
              <a:t>resistance.</a:t>
            </a:r>
            <a:r>
              <a:rPr lang="en-US" dirty="0" smtClean="0"/>
              <a:t> </a:t>
            </a:r>
          </a:p>
        </p:txBody>
      </p:sp>
      <p:pic>
        <p:nvPicPr>
          <p:cNvPr id="34818" name="Picture 2" descr="http://image.slidesharecdn.com/basicofelectrical-150117065543-conversion-gate02/95/basic-of-electrical-15-638.jpg?cb=1421499365"/>
          <p:cNvPicPr>
            <a:picLocks noChangeAspect="1" noChangeArrowheads="1"/>
          </p:cNvPicPr>
          <p:nvPr/>
        </p:nvPicPr>
        <p:blipFill>
          <a:blip r:embed="rId3" cstate="print"/>
          <a:srcRect/>
          <a:stretch>
            <a:fillRect/>
          </a:stretch>
        </p:blipFill>
        <p:spPr bwMode="auto">
          <a:xfrm>
            <a:off x="1676400" y="2057400"/>
            <a:ext cx="5495925" cy="4124326"/>
          </a:xfrm>
          <a:prstGeom prst="rect">
            <a:avLst/>
          </a:prstGeom>
          <a:noFill/>
        </p:spPr>
      </p:pic>
    </p:spTree>
    <p:extLst>
      <p:ext uri="{BB962C8B-B14F-4D97-AF65-F5344CB8AC3E}">
        <p14:creationId xmlns:p14="http://schemas.microsoft.com/office/powerpoint/2010/main" val="17071674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RESISTANCE</a:t>
            </a:r>
            <a:endParaRPr lang="en-US" dirty="0"/>
          </a:p>
        </p:txBody>
      </p:sp>
      <p:sp>
        <p:nvSpPr>
          <p:cNvPr id="3" name="Content Placeholder 2"/>
          <p:cNvSpPr>
            <a:spLocks noGrp="1"/>
          </p:cNvSpPr>
          <p:nvPr>
            <p:ph idx="1"/>
          </p:nvPr>
        </p:nvSpPr>
        <p:spPr>
          <a:xfrm>
            <a:off x="457200" y="1600201"/>
            <a:ext cx="8229600" cy="1905000"/>
          </a:xfrm>
        </p:spPr>
        <p:txBody>
          <a:bodyPr/>
          <a:lstStyle/>
          <a:p>
            <a:r>
              <a:rPr lang="en-US" dirty="0" smtClean="0"/>
              <a:t>WHEN AN ELECTRIC CURRENT FLOWS THROUGH A CIRCUIT, THERE WILL BE SOME RESISTANCE THAT OPPOSES IT.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1" y="3200400"/>
            <a:ext cx="3505200" cy="3429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3219450"/>
            <a:ext cx="4952999" cy="348615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85800" y="228600"/>
            <a:ext cx="7772400" cy="1470025"/>
          </a:xfrm>
        </p:spPr>
        <p:txBody>
          <a:bodyPr/>
          <a:lstStyle/>
          <a:p>
            <a:r>
              <a:rPr lang="en-US" dirty="0" smtClean="0"/>
              <a:t>RESISTANCE</a:t>
            </a:r>
            <a:endParaRPr lang="en-US" dirty="0"/>
          </a:p>
        </p:txBody>
      </p:sp>
      <p:sp>
        <p:nvSpPr>
          <p:cNvPr id="6" name="Subtitle 5"/>
          <p:cNvSpPr>
            <a:spLocks noGrp="1"/>
          </p:cNvSpPr>
          <p:nvPr>
            <p:ph type="subTitle" idx="1"/>
          </p:nvPr>
        </p:nvSpPr>
        <p:spPr>
          <a:xfrm>
            <a:off x="533400" y="1752600"/>
            <a:ext cx="8305800" cy="3048000"/>
          </a:xfrm>
        </p:spPr>
        <p:txBody>
          <a:bodyPr/>
          <a:lstStyle/>
          <a:p>
            <a:pPr algn="l">
              <a:buFont typeface="Arial" pitchFamily="34" charset="0"/>
              <a:buChar char="•"/>
            </a:pPr>
            <a:r>
              <a:rPr lang="en-US" dirty="0" smtClean="0"/>
              <a:t>GOOD CONDUCTORS = LOW RESISTANCE</a:t>
            </a:r>
          </a:p>
          <a:p>
            <a:pPr algn="l"/>
            <a:r>
              <a:rPr lang="en-US" dirty="0" smtClean="0"/>
              <a:t>( electricity is able to flow through them easily)</a:t>
            </a:r>
          </a:p>
          <a:p>
            <a:pPr algn="l">
              <a:buFont typeface="Arial" pitchFamily="34" charset="0"/>
              <a:buChar char="•"/>
            </a:pPr>
            <a:r>
              <a:rPr lang="en-US" dirty="0" smtClean="0"/>
              <a:t>POOR CONDUCTORS= HIGH RESISTANCE</a:t>
            </a:r>
          </a:p>
          <a:p>
            <a:pPr algn="l"/>
            <a:r>
              <a:rPr lang="en-US" dirty="0" smtClean="0"/>
              <a:t>(electricity is not able to flow through them easily)</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should we use a Copper wire instead of a </a:t>
            </a:r>
            <a:r>
              <a:rPr lang="en-US" dirty="0" err="1" smtClean="0"/>
              <a:t>Nichrome</a:t>
            </a:r>
            <a:r>
              <a:rPr lang="en-US" dirty="0" smtClean="0"/>
              <a:t> wire?</a:t>
            </a:r>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US" dirty="0" smtClean="0"/>
              <a:t> FIXED RESISTORS</a:t>
            </a:r>
            <a:endParaRPr lang="en-US" dirty="0"/>
          </a:p>
        </p:txBody>
      </p:sp>
      <p:pic>
        <p:nvPicPr>
          <p:cNvPr id="2" name="Content Placeholder 1"/>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 y="2514600"/>
            <a:ext cx="3429000" cy="3352800"/>
          </a:xfrm>
        </p:spPr>
      </p:pic>
      <p:sp>
        <p:nvSpPr>
          <p:cNvPr id="7" name="Text Placeholder 6"/>
          <p:cNvSpPr>
            <a:spLocks noGrp="1"/>
          </p:cNvSpPr>
          <p:nvPr>
            <p:ph type="body" sz="quarter" idx="3"/>
          </p:nvPr>
        </p:nvSpPr>
        <p:spPr/>
        <p:txBody>
          <a:bodyPr/>
          <a:lstStyle/>
          <a:p>
            <a:r>
              <a:rPr lang="en-US" dirty="0" smtClean="0"/>
              <a:t> VARIABLE RESISTORS</a:t>
            </a:r>
            <a:endParaRPr lang="en-US" dirty="0"/>
          </a:p>
        </p:txBody>
      </p:sp>
      <p:pic>
        <p:nvPicPr>
          <p:cNvPr id="3" name="Content Placeholder 2"/>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497388" y="2514600"/>
            <a:ext cx="3559174" cy="3352800"/>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0"/>
            <a:ext cx="7772400" cy="1470025"/>
          </a:xfrm>
        </p:spPr>
        <p:txBody>
          <a:bodyPr/>
          <a:lstStyle/>
          <a:p>
            <a:r>
              <a:rPr lang="en-US" dirty="0" smtClean="0"/>
              <a:t>HEATING EFFECT OF ELECTRICITY</a:t>
            </a:r>
            <a:endParaRPr lang="en-US" dirty="0"/>
          </a:p>
        </p:txBody>
      </p:sp>
      <p:sp>
        <p:nvSpPr>
          <p:cNvPr id="7" name="Subtitle 6"/>
          <p:cNvSpPr>
            <a:spLocks noGrp="1"/>
          </p:cNvSpPr>
          <p:nvPr>
            <p:ph type="subTitle" idx="1"/>
          </p:nvPr>
        </p:nvSpPr>
        <p:spPr>
          <a:xfrm>
            <a:off x="228600" y="1447800"/>
            <a:ext cx="8610600" cy="5181600"/>
          </a:xfrm>
        </p:spPr>
        <p:txBody>
          <a:bodyPr/>
          <a:lstStyle/>
          <a:p>
            <a:pPr algn="l">
              <a:buFont typeface="Arial" pitchFamily="34" charset="0"/>
              <a:buChar char="•"/>
            </a:pPr>
            <a:r>
              <a:rPr lang="en-US" dirty="0" smtClean="0"/>
              <a:t> When an electric current flows through a wire, the wire heats up.. Electrical energy has been converted into Heat energy.</a:t>
            </a:r>
          </a:p>
          <a:p>
            <a:pPr algn="l">
              <a:buFont typeface="Arial" pitchFamily="34" charset="0"/>
              <a:buChar char="•"/>
            </a:pPr>
            <a:r>
              <a:rPr lang="en-US" dirty="0" smtClean="0"/>
              <a:t>The greater the resistance of the wire, the greater the amount of heat produced.</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7800" y="4191000"/>
            <a:ext cx="5867400" cy="24384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HEATING EFFECT IN A BULB</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90600" y="1600200"/>
            <a:ext cx="7467600" cy="4953000"/>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l"/>
            <a:r>
              <a:rPr lang="en-US" dirty="0" smtClean="0"/>
              <a:t/>
            </a:r>
            <a:br>
              <a:rPr lang="en-US" dirty="0" smtClean="0"/>
            </a:br>
            <a:r>
              <a:rPr lang="en-US" dirty="0" smtClean="0"/>
              <a:t/>
            </a:r>
            <a:br>
              <a:rPr lang="en-US" dirty="0" smtClean="0"/>
            </a:br>
            <a:r>
              <a:rPr lang="en-US" dirty="0" smtClean="0"/>
              <a:t/>
            </a:r>
            <a:br>
              <a:rPr lang="en-US" dirty="0" smtClean="0"/>
            </a:br>
            <a:endParaRPr lang="en-US" dirty="0"/>
          </a:p>
        </p:txBody>
      </p:sp>
      <p:sp>
        <p:nvSpPr>
          <p:cNvPr id="5" name="Content Placeholder 4"/>
          <p:cNvSpPr>
            <a:spLocks noGrp="1"/>
          </p:cNvSpPr>
          <p:nvPr>
            <p:ph idx="1"/>
          </p:nvPr>
        </p:nvSpPr>
        <p:spPr>
          <a:xfrm>
            <a:off x="457200" y="381000"/>
            <a:ext cx="4267200" cy="6477000"/>
          </a:xfrm>
        </p:spPr>
        <p:txBody>
          <a:bodyPr>
            <a:normAutofit fontScale="92500" lnSpcReduction="20000"/>
          </a:bodyPr>
          <a:lstStyle/>
          <a:p>
            <a:r>
              <a:rPr lang="en-US" dirty="0" smtClean="0"/>
              <a:t>A kettle uses both copper and </a:t>
            </a:r>
            <a:r>
              <a:rPr lang="en-US" dirty="0" err="1" smtClean="0"/>
              <a:t>nichrome</a:t>
            </a:r>
            <a:r>
              <a:rPr lang="en-US" dirty="0" smtClean="0"/>
              <a:t> wires.</a:t>
            </a:r>
          </a:p>
          <a:p>
            <a:r>
              <a:rPr lang="en-US" dirty="0" smtClean="0"/>
              <a:t>Cu has low resistance whereas </a:t>
            </a:r>
            <a:r>
              <a:rPr lang="en-US" dirty="0" err="1" smtClean="0"/>
              <a:t>Nichrome</a:t>
            </a:r>
            <a:r>
              <a:rPr lang="en-US" dirty="0" smtClean="0"/>
              <a:t> has high resistance.</a:t>
            </a:r>
          </a:p>
          <a:p>
            <a:r>
              <a:rPr lang="en-US" dirty="0" smtClean="0"/>
              <a:t>Use of Cu wire for external wire as it has low resistance and produces less heat.</a:t>
            </a:r>
          </a:p>
          <a:p>
            <a:r>
              <a:rPr lang="en-US" dirty="0" smtClean="0"/>
              <a:t>Use of </a:t>
            </a:r>
            <a:r>
              <a:rPr lang="en-US" dirty="0" err="1" smtClean="0"/>
              <a:t>Nichrome</a:t>
            </a:r>
            <a:r>
              <a:rPr lang="en-US" dirty="0" smtClean="0"/>
              <a:t> Wire for heating element as it has high resistance and produces a lot of heat.</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3609" y="381000"/>
            <a:ext cx="4169391" cy="44958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858250" cy="6400800"/>
          </a:xfrm>
        </p:spPr>
        <p:txBody>
          <a:bodyPr>
            <a:normAutofit fontScale="92500" lnSpcReduction="10000"/>
          </a:bodyPr>
          <a:lstStyle/>
          <a:p>
            <a:r>
              <a:rPr lang="en-US" dirty="0"/>
              <a:t>In our study of electricity, it is important to remember that energy is constantly converted in the following manner</a:t>
            </a:r>
            <a:r>
              <a:rPr lang="en-US" dirty="0" smtClean="0"/>
              <a:t>:</a:t>
            </a:r>
          </a:p>
          <a:p>
            <a:endParaRPr lang="en-US" dirty="0"/>
          </a:p>
          <a:p>
            <a:pPr>
              <a:buNone/>
            </a:pPr>
            <a:endParaRPr lang="en-US" dirty="0" smtClean="0"/>
          </a:p>
          <a:p>
            <a:pPr>
              <a:buNone/>
            </a:pPr>
            <a:endParaRPr lang="en-US" dirty="0"/>
          </a:p>
          <a:p>
            <a:pPr>
              <a:buNone/>
            </a:pPr>
            <a:endParaRPr lang="en-US" dirty="0"/>
          </a:p>
          <a:p>
            <a:pPr marL="514350" indent="-514350">
              <a:buAutoNum type="arabicPeriod"/>
            </a:pPr>
            <a:r>
              <a:rPr lang="en-US" dirty="0" smtClean="0"/>
              <a:t>Chemical </a:t>
            </a:r>
            <a:r>
              <a:rPr lang="en-US" dirty="0"/>
              <a:t>potential energy </a:t>
            </a:r>
            <a:endParaRPr lang="en-US" dirty="0" smtClean="0"/>
          </a:p>
          <a:p>
            <a:pPr marL="0" indent="0">
              <a:buNone/>
            </a:pPr>
            <a:r>
              <a:rPr lang="en-US" dirty="0"/>
              <a:t> </a:t>
            </a:r>
            <a:r>
              <a:rPr lang="en-US" dirty="0" smtClean="0"/>
              <a:t>     is </a:t>
            </a:r>
            <a:r>
              <a:rPr lang="en-US" dirty="0"/>
              <a:t>converted to electrical </a:t>
            </a:r>
            <a:endParaRPr lang="en-US" dirty="0" smtClean="0"/>
          </a:p>
          <a:p>
            <a:pPr marL="0" indent="0">
              <a:buNone/>
            </a:pPr>
            <a:r>
              <a:rPr lang="en-US" dirty="0"/>
              <a:t> </a:t>
            </a:r>
            <a:r>
              <a:rPr lang="en-US" dirty="0" smtClean="0"/>
              <a:t>     potential </a:t>
            </a:r>
            <a:r>
              <a:rPr lang="en-US" dirty="0"/>
              <a:t>energy in a battery</a:t>
            </a:r>
            <a:r>
              <a:rPr lang="en-US" dirty="0" smtClean="0"/>
              <a:t>.</a:t>
            </a:r>
            <a:r>
              <a:rPr lang="en-US" dirty="0"/>
              <a:t> </a:t>
            </a:r>
          </a:p>
          <a:p>
            <a:pPr marL="0" indent="0">
              <a:buNone/>
            </a:pPr>
            <a:r>
              <a:rPr lang="en-US" dirty="0" smtClean="0"/>
              <a:t>2</a:t>
            </a:r>
            <a:r>
              <a:rPr lang="en-US" dirty="0"/>
              <a:t>. Electrical potential energy is changed to thermal </a:t>
            </a:r>
            <a:r>
              <a:rPr lang="en-US" dirty="0" smtClean="0"/>
              <a:t> </a:t>
            </a:r>
          </a:p>
          <a:p>
            <a:pPr marL="0" indent="0">
              <a:buNone/>
            </a:pPr>
            <a:r>
              <a:rPr lang="en-US" dirty="0"/>
              <a:t> </a:t>
            </a:r>
            <a:r>
              <a:rPr lang="en-US" dirty="0" smtClean="0"/>
              <a:t>    energy</a:t>
            </a:r>
            <a:r>
              <a:rPr lang="en-US" dirty="0"/>
              <a:t>, light, mechanical energy as </a:t>
            </a:r>
            <a:r>
              <a:rPr lang="en-US" dirty="0" smtClean="0"/>
              <a:t>the electricity </a:t>
            </a:r>
          </a:p>
          <a:p>
            <a:pPr marL="0" indent="0">
              <a:buNone/>
            </a:pPr>
            <a:r>
              <a:rPr lang="en-US" dirty="0"/>
              <a:t> </a:t>
            </a:r>
            <a:r>
              <a:rPr lang="en-US" dirty="0" smtClean="0"/>
              <a:t>    moves </a:t>
            </a:r>
            <a:r>
              <a:rPr lang="en-US" dirty="0"/>
              <a:t>through the different materials</a:t>
            </a:r>
            <a:r>
              <a:rPr lang="en-US" dirty="0" smtClean="0"/>
              <a:t>.</a:t>
            </a:r>
            <a:r>
              <a:rPr lang="en-US" dirty="0"/>
              <a:t> </a:t>
            </a:r>
          </a:p>
        </p:txBody>
      </p:sp>
      <p:pic>
        <p:nvPicPr>
          <p:cNvPr id="1028" name="Picture 4" descr="http://www.oocities.org/ealaza/lamarre/bat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1143000"/>
            <a:ext cx="4019550" cy="3447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427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smtClean="0"/>
              <a:t>In every circuit there must be a source of the electric current.  </a:t>
            </a:r>
          </a:p>
          <a:p>
            <a:pPr>
              <a:buNone/>
            </a:pPr>
            <a:endParaRPr lang="en-US" dirty="0" smtClean="0"/>
          </a:p>
          <a:p>
            <a:r>
              <a:rPr lang="en-US" dirty="0" smtClean="0"/>
              <a:t>This source is known as the EMF – </a:t>
            </a:r>
            <a:r>
              <a:rPr lang="en-US" u="sng" dirty="0" smtClean="0"/>
              <a:t>E</a:t>
            </a:r>
            <a:r>
              <a:rPr lang="en-US" dirty="0" smtClean="0"/>
              <a:t>lectro</a:t>
            </a:r>
            <a:r>
              <a:rPr lang="en-US" u="sng" dirty="0" smtClean="0"/>
              <a:t>m</a:t>
            </a:r>
            <a:r>
              <a:rPr lang="en-US" dirty="0" smtClean="0"/>
              <a:t>otive </a:t>
            </a:r>
            <a:r>
              <a:rPr lang="en-US" u="sng" dirty="0" smtClean="0"/>
              <a:t>f</a:t>
            </a:r>
            <a:r>
              <a:rPr lang="en-US" dirty="0" smtClean="0"/>
              <a:t>orce → the energy per unit charge supplied by a source of electric current</a:t>
            </a:r>
          </a:p>
          <a:p>
            <a:endParaRPr lang="en-US" dirty="0" smtClean="0"/>
          </a:p>
          <a:p>
            <a:pPr>
              <a:buNone/>
            </a:pPr>
            <a:r>
              <a:rPr lang="en-US" dirty="0" smtClean="0"/>
              <a:t>	→ A source of electrical energy</a:t>
            </a:r>
          </a:p>
          <a:p>
            <a:pPr>
              <a:buNone/>
            </a:pPr>
            <a:r>
              <a:rPr lang="en-US" dirty="0" smtClean="0"/>
              <a:t> 	→ A “charge pump”</a:t>
            </a:r>
          </a:p>
          <a:p>
            <a:pPr>
              <a:buNone/>
            </a:pPr>
            <a:r>
              <a:rPr lang="en-US" dirty="0" smtClean="0"/>
              <a:t> 	→ Examples are batteries and generators</a:t>
            </a:r>
          </a:p>
          <a:p>
            <a:endParaRPr lang="en-US" dirty="0" smtClean="0"/>
          </a:p>
          <a:p>
            <a:endParaRPr lang="en-US" dirty="0"/>
          </a:p>
        </p:txBody>
      </p:sp>
      <p:pic>
        <p:nvPicPr>
          <p:cNvPr id="8194" name="Picture 2" descr="http://sites.psu.edu/matthewbrenfleckblog/wp-content/uploads/sites/16802/2014/11/battery.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9449" y="3657600"/>
            <a:ext cx="2114551" cy="2114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1694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8600" y="304800"/>
            <a:ext cx="4648200" cy="6248400"/>
          </a:xfrm>
        </p:spPr>
        <p:txBody>
          <a:bodyPr>
            <a:normAutofit lnSpcReduction="10000"/>
          </a:bodyPr>
          <a:lstStyle/>
          <a:p>
            <a:r>
              <a:rPr lang="en-US" dirty="0" smtClean="0"/>
              <a:t>A battery changes chemical potential energy to electrical potential energy as it transfers the energy to the electrons in the battery.  As they move along the circuit, the energy is then transferred to the different components, and dissipated (given off) usually as heat, light, or sound.</a:t>
            </a:r>
          </a:p>
          <a:p>
            <a:endParaRPr lang="en-US" dirty="0" smtClean="0"/>
          </a:p>
          <a:p>
            <a:endParaRPr lang="en-US" dirty="0" smtClean="0"/>
          </a:p>
          <a:p>
            <a:endParaRPr lang="en-US" dirty="0"/>
          </a:p>
        </p:txBody>
      </p:sp>
      <p:pic>
        <p:nvPicPr>
          <p:cNvPr id="9218" name="Picture 2" descr="http://www.ftexploring.com/energypics4/circuit20.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228600"/>
            <a:ext cx="3833374"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9123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674</TotalTime>
  <Words>1226</Words>
  <Application>Microsoft Office PowerPoint</Application>
  <PresentationFormat>On-screen Show (4:3)</PresentationFormat>
  <Paragraphs>191</Paragraphs>
  <Slides>42</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Times New Roman</vt:lpstr>
      <vt:lpstr>Wingdings</vt:lpstr>
      <vt:lpstr>Office Theme</vt:lpstr>
      <vt:lpstr>Electricity and Electrical Circuits </vt:lpstr>
      <vt:lpstr>PowerPoint Presentation</vt:lpstr>
      <vt:lpstr>PowerPoint Presentation</vt:lpstr>
      <vt:lpstr>PowerPoint Presentation</vt:lpstr>
      <vt:lpstr>Electricity is a form of energy that can be easily changed to other forms.</vt:lpstr>
      <vt:lpstr>WHERE DOES THIS ELECTRICITY COME FROM?</vt:lpstr>
      <vt:lpstr>POWER STATION</vt:lpstr>
      <vt:lpstr>HOW DOES AN ELECTRICAL APPLIANCE WORK?</vt:lpstr>
      <vt:lpstr>PowerPoint Presentation</vt:lpstr>
      <vt:lpstr>PowerPoint Presentation</vt:lpstr>
      <vt:lpstr>PowerPoint Presentation</vt:lpstr>
      <vt:lpstr>PowerPoint Presentation</vt:lpstr>
      <vt:lpstr>PowerPoint Presentation</vt:lpstr>
      <vt:lpstr>POTENTIAL DIFFERENCE</vt:lpstr>
      <vt:lpstr>ELECTRIC CIRCUITS</vt:lpstr>
      <vt:lpstr>PowerPoint Presentation</vt:lpstr>
      <vt:lpstr>AN ELECTRIC CURRENT FLOWS ONLY WHEN THERE IS:</vt:lpstr>
      <vt:lpstr>PowerPoint Presentation</vt:lpstr>
      <vt:lpstr>PowerPoint Presentation</vt:lpstr>
      <vt:lpstr>PowerPoint Presentation</vt:lpstr>
      <vt:lpstr>Series Circuits</vt:lpstr>
      <vt:lpstr>PowerPoint Presentation</vt:lpstr>
      <vt:lpstr>PowerPoint Presentation</vt:lpstr>
      <vt:lpstr>PowerPoint Presentation</vt:lpstr>
      <vt:lpstr>PowerPoint Presentation</vt:lpstr>
      <vt:lpstr>Parallel Circuits</vt:lpstr>
      <vt:lpstr>PowerPoint Presentation</vt:lpstr>
      <vt:lpstr>PowerPoint Presentation</vt:lpstr>
      <vt:lpstr>PowerPoint Presentation</vt:lpstr>
      <vt:lpstr>PowerPoint Presentation</vt:lpstr>
      <vt:lpstr>PowerPoint Presentation</vt:lpstr>
      <vt:lpstr>PowerPoint Presentation</vt:lpstr>
      <vt:lpstr>RESISTANCE</vt:lpstr>
      <vt:lpstr>RESISTANCE</vt:lpstr>
      <vt:lpstr>Why should we use a Copper wire instead of a Nichrome wire?</vt:lpstr>
      <vt:lpstr>PowerPoint Presentation</vt:lpstr>
      <vt:lpstr>HEATING EFFECT OF ELECTRICITY</vt:lpstr>
      <vt:lpstr>HEATING EFFECT IN A BULB</vt:lpstr>
      <vt:lpstr>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Electricity and Electrical Circuits</dc:title>
  <dc:creator>Windows User</dc:creator>
  <cp:lastModifiedBy>Sr. Lab</cp:lastModifiedBy>
  <cp:revision>27</cp:revision>
  <dcterms:created xsi:type="dcterms:W3CDTF">2015-02-27T19:06:25Z</dcterms:created>
  <dcterms:modified xsi:type="dcterms:W3CDTF">2020-02-11T04:03:12Z</dcterms:modified>
</cp:coreProperties>
</file>